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6" r:id="rId2"/>
    <p:sldId id="1419" r:id="rId3"/>
    <p:sldId id="1627" r:id="rId4"/>
    <p:sldId id="1533" r:id="rId5"/>
    <p:sldId id="1438" r:id="rId6"/>
    <p:sldId id="1420" r:id="rId7"/>
    <p:sldId id="1421" r:id="rId8"/>
    <p:sldId id="1422" r:id="rId9"/>
    <p:sldId id="1423" r:id="rId10"/>
    <p:sldId id="1440" r:id="rId11"/>
    <p:sldId id="1535" r:id="rId12"/>
    <p:sldId id="1536" r:id="rId13"/>
    <p:sldId id="965" r:id="rId14"/>
    <p:sldId id="1426" r:id="rId15"/>
    <p:sldId id="1427" r:id="rId16"/>
    <p:sldId id="1537" r:id="rId17"/>
    <p:sldId id="1429" r:id="rId18"/>
    <p:sldId id="1430" r:id="rId19"/>
    <p:sldId id="1431" r:id="rId20"/>
    <p:sldId id="1432" r:id="rId21"/>
    <p:sldId id="1447" r:id="rId22"/>
    <p:sldId id="1458" r:id="rId23"/>
    <p:sldId id="1433" r:id="rId24"/>
    <p:sldId id="1436" r:id="rId25"/>
    <p:sldId id="1446" r:id="rId26"/>
    <p:sldId id="1538" r:id="rId27"/>
    <p:sldId id="1539" r:id="rId28"/>
    <p:sldId id="1540" r:id="rId29"/>
    <p:sldId id="1541" r:id="rId30"/>
    <p:sldId id="1542" r:id="rId31"/>
    <p:sldId id="1543" r:id="rId32"/>
    <p:sldId id="1545" r:id="rId33"/>
    <p:sldId id="1544" r:id="rId34"/>
    <p:sldId id="1546" r:id="rId35"/>
    <p:sldId id="1547" r:id="rId36"/>
    <p:sldId id="1548" r:id="rId37"/>
    <p:sldId id="1549" r:id="rId38"/>
    <p:sldId id="1448" r:id="rId39"/>
    <p:sldId id="1552" r:id="rId40"/>
    <p:sldId id="1451" r:id="rId41"/>
    <p:sldId id="1550" r:id="rId42"/>
    <p:sldId id="1450" r:id="rId43"/>
    <p:sldId id="1551" r:id="rId44"/>
    <p:sldId id="1452" r:id="rId45"/>
    <p:sldId id="1553" r:id="rId46"/>
    <p:sldId id="1555" r:id="rId47"/>
    <p:sldId id="1556" r:id="rId48"/>
    <p:sldId id="1554" r:id="rId49"/>
    <p:sldId id="1557" r:id="rId50"/>
    <p:sldId id="1558" r:id="rId51"/>
    <p:sldId id="1559" r:id="rId52"/>
    <p:sldId id="1560" r:id="rId53"/>
    <p:sldId id="1561" r:id="rId54"/>
    <p:sldId id="1439" r:id="rId55"/>
    <p:sldId id="1574" r:id="rId56"/>
    <p:sldId id="1575" r:id="rId57"/>
    <p:sldId id="1532" r:id="rId58"/>
    <p:sldId id="1562" r:id="rId59"/>
    <p:sldId id="1563" r:id="rId60"/>
    <p:sldId id="1457" r:id="rId61"/>
    <p:sldId id="1461" r:id="rId62"/>
    <p:sldId id="318" r:id="rId63"/>
    <p:sldId id="332" r:id="rId64"/>
    <p:sldId id="351" r:id="rId65"/>
    <p:sldId id="1613" r:id="rId66"/>
    <p:sldId id="333" r:id="rId67"/>
    <p:sldId id="352" r:id="rId68"/>
    <p:sldId id="1614" r:id="rId69"/>
    <p:sldId id="1615" r:id="rId70"/>
    <p:sldId id="336" r:id="rId71"/>
    <p:sldId id="1616" r:id="rId72"/>
    <p:sldId id="1611" r:id="rId73"/>
    <p:sldId id="1612" r:id="rId74"/>
    <p:sldId id="343" r:id="rId75"/>
    <p:sldId id="1570" r:id="rId76"/>
    <p:sldId id="1460" r:id="rId77"/>
    <p:sldId id="1571" r:id="rId78"/>
    <p:sldId id="1572" r:id="rId79"/>
    <p:sldId id="1573" r:id="rId80"/>
    <p:sldId id="1618" r:id="rId81"/>
    <p:sldId id="1619" r:id="rId82"/>
    <p:sldId id="1625" r:id="rId83"/>
    <p:sldId id="1626" r:id="rId84"/>
    <p:sldId id="1621" r:id="rId85"/>
    <p:sldId id="1622" r:id="rId86"/>
    <p:sldId id="1623" r:id="rId87"/>
    <p:sldId id="1624" r:id="rId88"/>
    <p:sldId id="1617" r:id="rId89"/>
    <p:sldId id="381" r:id="rId90"/>
    <p:sldId id="1456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B1B11-6B54-4465-8539-70C2F5D932D1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64C5F-4C46-44FE-A222-6F294A5D9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0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23DD5-52B4-48BA-BB13-A11FD7B96DF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88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64C5F-4C46-44FE-A222-6F294A5D97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07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88AA4-0DC4-420D-A6E7-D93F3E259EA2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2309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88AA4-0DC4-420D-A6E7-D93F3E259EA2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4068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64C5F-4C46-44FE-A222-6F294A5D979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8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06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5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16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4">
            <a:extLst>
              <a:ext uri="{FF2B5EF4-FFF2-40B4-BE49-F238E27FC236}">
                <a16:creationId xmlns:a16="http://schemas.microsoft.com/office/drawing/2014/main" id="{1662BB60-2980-4610-8ECC-562EC0EA9982}"/>
              </a:ext>
            </a:extLst>
          </p:cNvPr>
          <p:cNvCxnSpPr/>
          <p:nvPr userDrawn="1"/>
        </p:nvCxnSpPr>
        <p:spPr>
          <a:xfrm>
            <a:off x="685800" y="1152525"/>
            <a:ext cx="1097280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6D3E5F5-69C0-4CFF-8C1F-9A6CF4622981}"/>
              </a:ext>
            </a:extLst>
          </p:cNvPr>
          <p:cNvSpPr txBox="1">
            <a:spLocks/>
          </p:cNvSpPr>
          <p:nvPr userDrawn="1"/>
        </p:nvSpPr>
        <p:spPr>
          <a:xfrm>
            <a:off x="10830939" y="6356350"/>
            <a:ext cx="685800" cy="369888"/>
          </a:xfrm>
          <a:prstGeom prst="rect">
            <a:avLst/>
          </a:prstGeom>
        </p:spPr>
        <p:txBody>
          <a:bodyPr anchor="ctr"/>
          <a:lstStyle>
            <a:lvl1pPr algn="ctr" defTabSz="366702">
              <a:defRPr sz="2300">
                <a:latin typeface="+mn-lt"/>
                <a:ea typeface="+mn-ea"/>
                <a:cs typeface="+mn-cs"/>
                <a:sym typeface="Helvetica Neue Light"/>
              </a:defRPr>
            </a:lvl1pPr>
            <a:lvl2pPr indent="143492" algn="ctr" defTabSz="366702">
              <a:defRPr sz="2300">
                <a:latin typeface="+mn-lt"/>
                <a:ea typeface="+mn-ea"/>
                <a:cs typeface="+mn-cs"/>
                <a:sym typeface="Helvetica Neue Light"/>
              </a:defRPr>
            </a:lvl2pPr>
            <a:lvl3pPr indent="286984" algn="ctr" defTabSz="366702">
              <a:defRPr sz="2300">
                <a:latin typeface="+mn-lt"/>
                <a:ea typeface="+mn-ea"/>
                <a:cs typeface="+mn-cs"/>
                <a:sym typeface="Helvetica Neue Light"/>
              </a:defRPr>
            </a:lvl3pPr>
            <a:lvl4pPr indent="430477" algn="ctr" defTabSz="366702">
              <a:defRPr sz="2300">
                <a:latin typeface="+mn-lt"/>
                <a:ea typeface="+mn-ea"/>
                <a:cs typeface="+mn-cs"/>
                <a:sym typeface="Helvetica Neue Light"/>
              </a:defRPr>
            </a:lvl4pPr>
            <a:lvl5pPr indent="573969" algn="ctr" defTabSz="366702">
              <a:defRPr sz="2300">
                <a:latin typeface="+mn-lt"/>
                <a:ea typeface="+mn-ea"/>
                <a:cs typeface="+mn-cs"/>
                <a:sym typeface="Helvetica Neue Light"/>
              </a:defRPr>
            </a:lvl5pPr>
            <a:lvl6pPr indent="717461" algn="ctr" defTabSz="366702">
              <a:defRPr sz="2300">
                <a:latin typeface="+mn-lt"/>
                <a:ea typeface="+mn-ea"/>
                <a:cs typeface="+mn-cs"/>
                <a:sym typeface="Helvetica Neue Light"/>
              </a:defRPr>
            </a:lvl6pPr>
            <a:lvl7pPr indent="860953" algn="ctr" defTabSz="366702">
              <a:defRPr sz="2300">
                <a:latin typeface="+mn-lt"/>
                <a:ea typeface="+mn-ea"/>
                <a:cs typeface="+mn-cs"/>
                <a:sym typeface="Helvetica Neue Light"/>
              </a:defRPr>
            </a:lvl7pPr>
            <a:lvl8pPr indent="1004446" algn="ctr" defTabSz="366702">
              <a:defRPr sz="2300">
                <a:latin typeface="+mn-lt"/>
                <a:ea typeface="+mn-ea"/>
                <a:cs typeface="+mn-cs"/>
                <a:sym typeface="Helvetica Neue Light"/>
              </a:defRPr>
            </a:lvl8pPr>
            <a:lvl9pPr indent="1147938" algn="ctr" defTabSz="366702">
              <a:defRPr sz="2300"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defTabSz="18335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A20C912-3BD8-459B-B255-F0D341B82DAA}" type="slidenum">
              <a:rPr lang="en-US" sz="1400" kern="0">
                <a:solidFill>
                  <a:srgbClr val="00A0AF"/>
                </a:solidFill>
                <a:effectLst>
                  <a:outerShdw blurRad="215900" dir="5400000" algn="ctr" rotWithShape="0">
                    <a:srgbClr val="FFFFFF"/>
                  </a:outerShdw>
                </a:effectLst>
              </a:rPr>
              <a:pPr defTabSz="18335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400" kern="0" dirty="0">
              <a:solidFill>
                <a:srgbClr val="00A0AF"/>
              </a:solidFill>
              <a:effectLst>
                <a:outerShdw blurRad="215900" dir="5400000" algn="ctr" rotWithShape="0">
                  <a:srgbClr val="FFFFFF"/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90D67-F2E7-477C-A79E-F92E5EFAE8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228600"/>
            <a:ext cx="10972800" cy="914400"/>
          </a:xfrm>
        </p:spPr>
        <p:txBody>
          <a:bodyPr/>
          <a:lstStyle>
            <a:lvl1pPr>
              <a:defRPr sz="2750" b="1"/>
            </a:lvl1pPr>
          </a:lstStyle>
          <a:p>
            <a:br>
              <a:rPr lang="de-DE"/>
            </a:br>
            <a:br>
              <a:rPr lang="de-DE"/>
            </a:br>
            <a:r>
              <a:rPr lang="de-DE"/>
              <a:t>Edit Master Title Format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CAFB7D-275C-4861-B887-AE05D196CC6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800" y="1825625"/>
            <a:ext cx="10972800" cy="4351338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 marL="800100" indent="-342900">
              <a:defRPr lang="de-DE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200150" indent="-285750">
              <a:defRPr lang="de-DE" sz="1800" kern="1200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  <a:sym typeface="Helvetica Neue Light"/>
              </a:defRPr>
            </a:lvl3pPr>
            <a:lvl4pPr marL="1602000" indent="-230400">
              <a:defRPr lang="de-DE" sz="1600" kern="120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  <a:sym typeface="Helvetica Neue Light"/>
              </a:defRPr>
            </a:lvl4pPr>
            <a:lvl5pPr marL="2114550" indent="-285750">
              <a:defRPr lang="en-US" sz="1600" kern="120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  <a:sym typeface="Helvetica Neue Light"/>
              </a:defRPr>
            </a:lvl5pPr>
          </a:lstStyle>
          <a:p>
            <a:pPr lvl="0"/>
            <a:r>
              <a:rPr lang="de-DE"/>
              <a:t>Edit master text format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17293-1A63-4F08-99E7-AB0F87779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6F6A2-5971-4EF2-8752-753516A3C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E66F1-CBAA-40DE-B2A9-F5581B613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597342-C59C-4A2F-8B25-8650AB29A1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1670" y="1"/>
            <a:ext cx="960329" cy="1143000"/>
          </a:xfrm>
          <a:prstGeom prst="rect">
            <a:avLst/>
          </a:prstGeom>
        </p:spPr>
      </p:pic>
      <p:pic>
        <p:nvPicPr>
          <p:cNvPr id="11" name="Picture 10" descr="Image result for sjsu">
            <a:extLst>
              <a:ext uri="{FF2B5EF4-FFF2-40B4-BE49-F238E27FC236}">
                <a16:creationId xmlns:a16="http://schemas.microsoft.com/office/drawing/2014/main" id="{8288BD4C-9FE7-45AE-912D-5B72ABD180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369547"/>
            <a:ext cx="1883288" cy="351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42597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2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05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91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30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5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43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47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82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Hiu Yung Wong, IEEE QCE 2023, Tutorial 21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86215-16BB-4230-B893-8BA687AA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11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4.jpeg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11" Type="http://schemas.openxmlformats.org/officeDocument/2006/relationships/image" Target="../media/image25.jpeg"/><Relationship Id="rId5" Type="http://schemas.openxmlformats.org/officeDocument/2006/relationships/image" Target="../media/image160.png"/><Relationship Id="rId15" Type="http://schemas.openxmlformats.org/officeDocument/2006/relationships/image" Target="../media/image260.png"/><Relationship Id="rId10" Type="http://schemas.openxmlformats.org/officeDocument/2006/relationships/image" Target="../media/image21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42.png"/><Relationship Id="rId5" Type="http://schemas.openxmlformats.org/officeDocument/2006/relationships/image" Target="../media/image370.png"/><Relationship Id="rId10" Type="http://schemas.openxmlformats.org/officeDocument/2006/relationships/image" Target="../media/image41.png"/><Relationship Id="rId4" Type="http://schemas.openxmlformats.org/officeDocument/2006/relationships/image" Target="../media/image27.jpe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13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31.png"/><Relationship Id="rId12" Type="http://schemas.openxmlformats.org/officeDocument/2006/relationships/image" Target="../media/image78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1.png"/><Relationship Id="rId11" Type="http://schemas.openxmlformats.org/officeDocument/2006/relationships/image" Target="../media/image77.png"/><Relationship Id="rId5" Type="http://schemas.openxmlformats.org/officeDocument/2006/relationships/image" Target="../media/image710.png"/><Relationship Id="rId10" Type="http://schemas.openxmlformats.org/officeDocument/2006/relationships/image" Target="../media/image76.png"/><Relationship Id="rId4" Type="http://schemas.openxmlformats.org/officeDocument/2006/relationships/image" Target="../media/image70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2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1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3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hywong2/QCE2023_Tutorial_21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amazon.com/Introduction-Quantum-Computing-Layperson-Programmer/dp/3030983382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link.springer.com/book/10.1007/978-3-030-98339-0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hyperlink" Target="https://www.youtube.com/playlist?list=PLnK6MrIqGXsL1KShnocSdwNSiKnBodpie" TargetMode="External"/><Relationship Id="rId4" Type="http://schemas.openxmlformats.org/officeDocument/2006/relationships/hyperlink" Target="https://www.youtube.com/playlist?list=PLnK6MrIqGXsJfcBdppW3CKJ858zR8P4eP" TargetMode="External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860.png"/><Relationship Id="rId7" Type="http://schemas.openxmlformats.org/officeDocument/2006/relationships/image" Target="../media/image90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0.png"/><Relationship Id="rId5" Type="http://schemas.openxmlformats.org/officeDocument/2006/relationships/image" Target="../media/image881.png"/><Relationship Id="rId4" Type="http://schemas.openxmlformats.org/officeDocument/2006/relationships/image" Target="../media/image8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8.png"/><Relationship Id="rId5" Type="http://schemas.openxmlformats.org/officeDocument/2006/relationships/image" Target="../media/image121.png"/><Relationship Id="rId4" Type="http://schemas.openxmlformats.org/officeDocument/2006/relationships/image" Target="../media/image1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8.png"/><Relationship Id="rId5" Type="http://schemas.openxmlformats.org/officeDocument/2006/relationships/image" Target="../media/image950.png"/><Relationship Id="rId4" Type="http://schemas.openxmlformats.org/officeDocument/2006/relationships/image" Target="../media/image1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jpe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79.png"/><Relationship Id="rId3" Type="http://schemas.openxmlformats.org/officeDocument/2006/relationships/image" Target="../media/image172.jpeg"/><Relationship Id="rId7" Type="http://schemas.openxmlformats.org/officeDocument/2006/relationships/image" Target="../media/image175.png"/><Relationship Id="rId12" Type="http://schemas.openxmlformats.org/officeDocument/2006/relationships/image" Target="../media/image730.png"/><Relationship Id="rId2" Type="http://schemas.openxmlformats.org/officeDocument/2006/relationships/image" Target="../media/image630.png"/><Relationship Id="rId16" Type="http://schemas.openxmlformats.org/officeDocument/2006/relationships/image" Target="../media/image7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0.png"/><Relationship Id="rId11" Type="http://schemas.openxmlformats.org/officeDocument/2006/relationships/image" Target="../media/image720.png"/><Relationship Id="rId5" Type="http://schemas.openxmlformats.org/officeDocument/2006/relationships/image" Target="../media/image174.png"/><Relationship Id="rId15" Type="http://schemas.openxmlformats.org/officeDocument/2006/relationships/image" Target="../media/image760.png"/><Relationship Id="rId10" Type="http://schemas.openxmlformats.org/officeDocument/2006/relationships/image" Target="../media/image178.png"/><Relationship Id="rId4" Type="http://schemas.openxmlformats.org/officeDocument/2006/relationships/image" Target="../media/image173.jpeg"/><Relationship Id="rId9" Type="http://schemas.openxmlformats.org/officeDocument/2006/relationships/image" Target="../media/image177.png"/><Relationship Id="rId14" Type="http://schemas.openxmlformats.org/officeDocument/2006/relationships/image" Target="../media/image7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image" Target="../media/image184.png"/><Relationship Id="rId7" Type="http://schemas.openxmlformats.org/officeDocument/2006/relationships/image" Target="../media/image113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6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67.png"/><Relationship Id="rId11" Type="http://schemas.openxmlformats.org/officeDocument/2006/relationships/image" Target="../media/image2.png"/><Relationship Id="rId5" Type="http://schemas.openxmlformats.org/officeDocument/2006/relationships/image" Target="../media/image166.png"/><Relationship Id="rId10" Type="http://schemas.openxmlformats.org/officeDocument/2006/relationships/image" Target="../media/image1.png"/><Relationship Id="rId4" Type="http://schemas.openxmlformats.org/officeDocument/2006/relationships/image" Target="../media/image191.png"/><Relationship Id="rId9" Type="http://schemas.openxmlformats.org/officeDocument/2006/relationships/image" Target="../media/image17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3" Type="http://schemas.openxmlformats.org/officeDocument/2006/relationships/image" Target="../media/image193.png"/><Relationship Id="rId7" Type="http://schemas.openxmlformats.org/officeDocument/2006/relationships/image" Target="../media/image1300.png"/><Relationship Id="rId12" Type="http://schemas.openxmlformats.org/officeDocument/2006/relationships/image" Target="../media/image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.png"/><Relationship Id="rId10" Type="http://schemas.openxmlformats.org/officeDocument/2006/relationships/image" Target="../media/image195.png"/><Relationship Id="rId4" Type="http://schemas.openxmlformats.org/officeDocument/2006/relationships/image" Target="../media/image194.png"/><Relationship Id="rId9" Type="http://schemas.openxmlformats.org/officeDocument/2006/relationships/image" Target="../media/image1500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1.png"/><Relationship Id="rId18" Type="http://schemas.openxmlformats.org/officeDocument/2006/relationships/image" Target="../media/image34.png"/><Relationship Id="rId26" Type="http://schemas.openxmlformats.org/officeDocument/2006/relationships/image" Target="../media/image420.png"/><Relationship Id="rId3" Type="http://schemas.openxmlformats.org/officeDocument/2006/relationships/image" Target="../media/image199.png"/><Relationship Id="rId21" Type="http://schemas.openxmlformats.org/officeDocument/2006/relationships/image" Target="../media/image371.png"/><Relationship Id="rId34" Type="http://schemas.openxmlformats.org/officeDocument/2006/relationships/image" Target="../media/image1.png"/><Relationship Id="rId7" Type="http://schemas.openxmlformats.org/officeDocument/2006/relationships/image" Target="../media/image198.png"/><Relationship Id="rId12" Type="http://schemas.openxmlformats.org/officeDocument/2006/relationships/image" Target="../media/image281.png"/><Relationship Id="rId17" Type="http://schemas.openxmlformats.org/officeDocument/2006/relationships/image" Target="../media/image331.png"/><Relationship Id="rId25" Type="http://schemas.openxmlformats.org/officeDocument/2006/relationships/image" Target="../media/image411.png"/><Relationship Id="rId33" Type="http://schemas.openxmlformats.org/officeDocument/2006/relationships/image" Target="../media/image491.png"/><Relationship Id="rId2" Type="http://schemas.openxmlformats.org/officeDocument/2006/relationships/image" Target="../media/image196.png"/><Relationship Id="rId16" Type="http://schemas.openxmlformats.org/officeDocument/2006/relationships/image" Target="../media/image321.png"/><Relationship Id="rId20" Type="http://schemas.openxmlformats.org/officeDocument/2006/relationships/image" Target="../media/image36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11" Type="http://schemas.openxmlformats.org/officeDocument/2006/relationships/image" Target="../media/image271.png"/><Relationship Id="rId24" Type="http://schemas.openxmlformats.org/officeDocument/2006/relationships/image" Target="../media/image401.png"/><Relationship Id="rId32" Type="http://schemas.openxmlformats.org/officeDocument/2006/relationships/image" Target="../media/image481.png"/><Relationship Id="rId5" Type="http://schemas.openxmlformats.org/officeDocument/2006/relationships/image" Target="../media/image2111.png"/><Relationship Id="rId15" Type="http://schemas.openxmlformats.org/officeDocument/2006/relationships/image" Target="../media/image31.png"/><Relationship Id="rId23" Type="http://schemas.openxmlformats.org/officeDocument/2006/relationships/image" Target="../media/image391.png"/><Relationship Id="rId28" Type="http://schemas.openxmlformats.org/officeDocument/2006/relationships/image" Target="../media/image440.png"/><Relationship Id="rId10" Type="http://schemas.openxmlformats.org/officeDocument/2006/relationships/image" Target="../media/image261.png"/><Relationship Id="rId19" Type="http://schemas.openxmlformats.org/officeDocument/2006/relationships/image" Target="../media/image351.png"/><Relationship Id="rId31" Type="http://schemas.openxmlformats.org/officeDocument/2006/relationships/image" Target="../media/image470.png"/><Relationship Id="rId4" Type="http://schemas.openxmlformats.org/officeDocument/2006/relationships/image" Target="../media/image197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1.png"/><Relationship Id="rId27" Type="http://schemas.openxmlformats.org/officeDocument/2006/relationships/image" Target="../media/image430.png"/><Relationship Id="rId30" Type="http://schemas.openxmlformats.org/officeDocument/2006/relationships/image" Target="../media/image460.png"/><Relationship Id="rId35" Type="http://schemas.openxmlformats.org/officeDocument/2006/relationships/image" Target="../media/image2.png"/><Relationship Id="rId8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00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3" Type="http://schemas.openxmlformats.org/officeDocument/2006/relationships/image" Target="../media/image5600.png"/><Relationship Id="rId7" Type="http://schemas.openxmlformats.org/officeDocument/2006/relationships/image" Target="../media/image60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2.png"/><Relationship Id="rId4" Type="http://schemas.openxmlformats.org/officeDocument/2006/relationships/image" Target="../media/image206.png"/><Relationship Id="rId9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0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60.png"/><Relationship Id="rId3" Type="http://schemas.openxmlformats.org/officeDocument/2006/relationships/image" Target="../media/image207.png"/><Relationship Id="rId7" Type="http://schemas.openxmlformats.org/officeDocument/2006/relationships/image" Target="../media/image300.png"/><Relationship Id="rId12" Type="http://schemas.openxmlformats.org/officeDocument/2006/relationships/image" Target="../media/image350.png"/><Relationship Id="rId17" Type="http://schemas.openxmlformats.org/officeDocument/2006/relationships/image" Target="../media/image2.png"/><Relationship Id="rId2" Type="http://schemas.openxmlformats.org/officeDocument/2006/relationships/image" Target="../media/image209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340.png"/><Relationship Id="rId5" Type="http://schemas.openxmlformats.org/officeDocument/2006/relationships/image" Target="../media/image280.png"/><Relationship Id="rId15" Type="http://schemas.openxmlformats.org/officeDocument/2006/relationships/image" Target="../media/image380.png"/><Relationship Id="rId10" Type="http://schemas.openxmlformats.org/officeDocument/2006/relationships/image" Target="../media/image330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Relationship Id="rId14" Type="http://schemas.openxmlformats.org/officeDocument/2006/relationships/image" Target="../media/image37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7.png"/><Relationship Id="rId7" Type="http://schemas.openxmlformats.org/officeDocument/2006/relationships/image" Target="../media/image21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Relationship Id="rId9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3" Type="http://schemas.openxmlformats.org/officeDocument/2006/relationships/image" Target="../media/image214.png"/><Relationship Id="rId12" Type="http://schemas.openxmlformats.org/officeDocument/2006/relationships/image" Target="../media/image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1.png"/><Relationship Id="rId11" Type="http://schemas.openxmlformats.org/officeDocument/2006/relationships/image" Target="../media/image722.png"/><Relationship Id="rId5" Type="http://schemas.openxmlformats.org/officeDocument/2006/relationships/image" Target="../media/image701.png"/><Relationship Id="rId10" Type="http://schemas.openxmlformats.org/officeDocument/2006/relationships/image" Target="../media/image500.png"/><Relationship Id="rId4" Type="http://schemas.openxmlformats.org/officeDocument/2006/relationships/image" Target="../media/image215.png"/><Relationship Id="rId9" Type="http://schemas.openxmlformats.org/officeDocument/2006/relationships/image" Target="../media/image49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1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0.png"/><Relationship Id="rId7" Type="http://schemas.openxmlformats.org/officeDocument/2006/relationships/image" Target="../media/image222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10" Type="http://schemas.openxmlformats.org/officeDocument/2006/relationships/image" Target="../media/image2.png"/><Relationship Id="rId4" Type="http://schemas.openxmlformats.org/officeDocument/2006/relationships/image" Target="../media/image219.png"/><Relationship Id="rId9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30.png"/><Relationship Id="rId18" Type="http://schemas.openxmlformats.org/officeDocument/2006/relationships/image" Target="../media/image1380.png"/><Relationship Id="rId3" Type="http://schemas.openxmlformats.org/officeDocument/2006/relationships/image" Target="../media/image178.png"/><Relationship Id="rId12" Type="http://schemas.openxmlformats.org/officeDocument/2006/relationships/image" Target="../media/image730.png"/><Relationship Id="rId17" Type="http://schemas.openxmlformats.org/officeDocument/2006/relationships/image" Target="../media/image1370.png"/><Relationship Id="rId2" Type="http://schemas.openxmlformats.org/officeDocument/2006/relationships/image" Target="../media/image2.png"/><Relationship Id="rId16" Type="http://schemas.openxmlformats.org/officeDocument/2006/relationships/image" Target="../media/image136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20.png"/><Relationship Id="rId15" Type="http://schemas.openxmlformats.org/officeDocument/2006/relationships/image" Target="../media/image1350.png"/><Relationship Id="rId19" Type="http://schemas.openxmlformats.org/officeDocument/2006/relationships/image" Target="../media/image1.png"/><Relationship Id="rId14" Type="http://schemas.openxmlformats.org/officeDocument/2006/relationships/image" Target="../media/image22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2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23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quantum@sjsu.edu" TargetMode="External"/><Relationship Id="rId2" Type="http://schemas.openxmlformats.org/officeDocument/2006/relationships/hyperlink" Target="https://www.sjsu.edu/quantu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playlist?list=PLnK6MrIqGXsL1KShnocSdwNSiKnBodpie" TargetMode="Externa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cftLDI8Mv8&amp;list=PLnK6MrIqGXsL1KShnocSdwNSiKnBodpie&amp;index=77" TargetMode="External"/><Relationship Id="rId2" Type="http://schemas.openxmlformats.org/officeDocument/2006/relationships/hyperlink" Target="https://www.youtube.com/watch?v=eBUAmox45hk&amp;list=PLnK6MrIqGXsL1KShnocSdwNSiKnBodpie&amp;index=76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youtube.com/watch?v=rLAH1RZHgtM&amp;list=PLnK6MrIqGXsL1KShnocSdwNSiKnBodpie&amp;index=79" TargetMode="External"/><Relationship Id="rId4" Type="http://schemas.openxmlformats.org/officeDocument/2006/relationships/hyperlink" Target="https://www.youtube.com/watch?v=hs0tzZpH0xQ&amp;list=PLnK6MrIqGXsL1KShnocSdwNSiKnBodpie&amp;index=78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qiskit-metal/" TargetMode="External"/><Relationship Id="rId2" Type="http://schemas.openxmlformats.org/officeDocument/2006/relationships/hyperlink" Target="http://localhost:8888/tree/Dropbox/SJSU/SJSU/Research/Presentations/QCE2023/Final%20Materials/Project_Test" TargetMode="Externa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skit-community/qiskit-metal/blob/main/docs/tut/4-Analysis/4.02-Eigenmode-and-EPR.ipynb" TargetMode="External"/><Relationship Id="rId2" Type="http://schemas.openxmlformats.org/officeDocument/2006/relationships/hyperlink" Target="https://qiskit.org/ecosystem/metal/tut/4-Analysis/4.02-Eigenmode-and-EPR.html" TargetMode="Externa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RjvxroiQ-k&amp;list=PLnK6MrIqGXsL1KShnocSdwNSiKnBodpie&amp;index=83" TargetMode="External"/><Relationship Id="rId2" Type="http://schemas.openxmlformats.org/officeDocument/2006/relationships/hyperlink" Target="https://www.youtube.com/watch?v=sxgso3MG7lU&amp;list=PLnK6MrIqGXsL1KShnocSdwNSiKnBodpie&amp;index=82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youtube.com/watch?v=vCCVgfFAFwo&amp;list=PLnK6MrIqGXsL1KShnocSdwNSiKnBodpie&amp;index=84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411" y="1084263"/>
            <a:ext cx="9905175" cy="1128713"/>
          </a:xfrm>
        </p:spPr>
        <p:txBody>
          <a:bodyPr>
            <a:noAutofit/>
          </a:bodyPr>
          <a:lstStyle/>
          <a:p>
            <a:r>
              <a:rPr lang="en-US" sz="4400" b="1" dirty="0">
                <a:latin typeface="+mn-lt"/>
              </a:rPr>
              <a:t>Tutorial 21: Introduction to Quantum Computing: From Algorithm to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8" y="2721533"/>
            <a:ext cx="9144000" cy="1655762"/>
          </a:xfrm>
        </p:spPr>
        <p:txBody>
          <a:bodyPr>
            <a:noAutofit/>
          </a:bodyPr>
          <a:lstStyle/>
          <a:p>
            <a:r>
              <a:rPr lang="en-US" sz="2800" dirty="0"/>
              <a:t>Hiu-Yung Wong (hiuyung.wong@sjsu.edu)</a:t>
            </a:r>
          </a:p>
          <a:p>
            <a:r>
              <a:rPr lang="en-US" sz="2800" i="1" dirty="0"/>
              <a:t>Electrical Engineering </a:t>
            </a:r>
          </a:p>
          <a:p>
            <a:r>
              <a:rPr lang="en-US" sz="2800" i="1" dirty="0"/>
              <a:t>San Jose State University, CA, USA</a:t>
            </a:r>
          </a:p>
          <a:p>
            <a:r>
              <a:rPr lang="en-US" sz="2800" i="1" dirty="0"/>
              <a:t>13:00-16:30, Sept. 21, 2023</a:t>
            </a:r>
          </a:p>
          <a:p>
            <a:endParaRPr lang="en-US" sz="2800" i="1" dirty="0"/>
          </a:p>
        </p:txBody>
      </p:sp>
      <p:pic>
        <p:nvPicPr>
          <p:cNvPr id="7" name="Picture 6" descr="Image result for sjsu">
            <a:extLst>
              <a:ext uri="{FF2B5EF4-FFF2-40B4-BE49-F238E27FC236}">
                <a16:creationId xmlns:a16="http://schemas.microsoft.com/office/drawing/2014/main" id="{5AC65604-FA55-4BFF-8581-A471E36C35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737" y="5735637"/>
            <a:ext cx="3722631" cy="695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A20917-5FE9-4F3B-9F10-BEC57D0D8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8" y="4885853"/>
            <a:ext cx="1738827" cy="173882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F26D7-1377-494A-875A-7E3779A7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</p:spTree>
    <p:extLst>
      <p:ext uri="{BB962C8B-B14F-4D97-AF65-F5344CB8AC3E}">
        <p14:creationId xmlns:p14="http://schemas.microsoft.com/office/powerpoint/2010/main" val="558311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58788" cy="2852737"/>
          </a:xfrm>
        </p:spPr>
        <p:txBody>
          <a:bodyPr/>
          <a:lstStyle/>
          <a:p>
            <a:r>
              <a:rPr lang="en-US" sz="6000" dirty="0">
                <a:sym typeface="Wingdings" panose="05000000000000000000" pitchFamily="2" charset="2"/>
              </a:rPr>
              <a:t>Part I: Overview of Quantum Computing (Lecture)</a:t>
            </a:r>
            <a:endParaRPr lang="en-US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831850" y="569913"/>
            <a:ext cx="10515600" cy="2859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>
              <a:buFont typeface="Wingdings" pitchFamily="2" charset="2"/>
              <a:buChar char="§"/>
            </a:pPr>
            <a:r>
              <a:rPr lang="en-US" sz="2400" dirty="0"/>
              <a:t>Introduce the fundamental concepts in quantum computing: State, Superposition, Measurement, Entanglement, No-cloning Theorem, Error Correction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5AD9F-C337-4BB4-BD55-773919671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</p:spTree>
    <p:extLst>
      <p:ext uri="{BB962C8B-B14F-4D97-AF65-F5344CB8AC3E}">
        <p14:creationId xmlns:p14="http://schemas.microsoft.com/office/powerpoint/2010/main" val="2690587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E8E8-C964-4F86-87AF-2FA889394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98021-1845-4BD9-83CF-E4973A7AB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Understand the fundamental concepts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Understand the power of quantum parallelism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Understand the importance of superposition, entanglement, measurement, and error correction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Understand that quantum computers cannot replace classical computers but are wonderful accelerators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C9C3D9-3125-476C-BE3A-1BCA5B27B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8047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Applications of Quantum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Quantum computing uses two quantum phenomena</a:t>
            </a:r>
          </a:p>
          <a:p>
            <a:pPr lvl="1"/>
            <a:r>
              <a:rPr lang="en-US" dirty="0"/>
              <a:t>Superposition and entanglement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and, also, </a:t>
            </a:r>
            <a:r>
              <a:rPr lang="en-US" i="1" dirty="0">
                <a:solidFill>
                  <a:srgbClr val="7030A0"/>
                </a:solidFill>
              </a:rPr>
              <a:t>interference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en-US" dirty="0"/>
              <a:t>Two major types of quantum computing</a:t>
            </a:r>
          </a:p>
          <a:p>
            <a:pPr lvl="1"/>
            <a:r>
              <a:rPr lang="en-US" dirty="0"/>
              <a:t>Gate-based (this talk)</a:t>
            </a:r>
          </a:p>
          <a:p>
            <a:pPr lvl="1"/>
            <a:r>
              <a:rPr lang="en-US" dirty="0"/>
              <a:t>Quantum annealing (optimization by minimizing energy)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Material (battery) and drug (pharma) design</a:t>
            </a:r>
          </a:p>
          <a:p>
            <a:pPr lvl="1"/>
            <a:r>
              <a:rPr lang="en-US" dirty="0"/>
              <a:t>Computational Fluid Dynamics</a:t>
            </a:r>
          </a:p>
          <a:p>
            <a:pPr lvl="1"/>
            <a:r>
              <a:rPr lang="en-US" dirty="0"/>
              <a:t>Secure communication</a:t>
            </a:r>
          </a:p>
          <a:p>
            <a:pPr lvl="1"/>
            <a:r>
              <a:rPr lang="en-US" dirty="0"/>
              <a:t>Quantum machine learning</a:t>
            </a:r>
          </a:p>
          <a:p>
            <a:pPr lvl="1"/>
            <a:r>
              <a:rPr lang="en-US" dirty="0"/>
              <a:t>Financial Services and Solutions (e.g. Black Swan Forecasting)</a:t>
            </a:r>
          </a:p>
          <a:p>
            <a:pPr lvl="1"/>
            <a:endParaRPr lang="en-US" dirty="0"/>
          </a:p>
        </p:txBody>
      </p:sp>
      <p:pic>
        <p:nvPicPr>
          <p:cNvPr id="10242" name="Picture 2" descr="Simple analogy describing the difference between Simulated Annealing and Quantum Annealing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938" y="3897889"/>
            <a:ext cx="2614094" cy="147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672092"/>
            <a:ext cx="3010770" cy="12456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46278" y="2984370"/>
            <a:ext cx="2224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Gate Model</a:t>
            </a:r>
            <a:endParaRPr lang="en-US" sz="1600" baseline="30000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03941" y="5442830"/>
            <a:ext cx="2224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Quantum Annealing</a:t>
            </a:r>
            <a:endParaRPr lang="en-US" sz="1600" baseline="30000" dirty="0">
              <a:solidFill>
                <a:srgbClr val="7030A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1F74B-2080-41DA-A843-9D8B6EE29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47799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State and Superposition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5480" y="1361498"/>
            <a:ext cx="247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Classical Computing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79" y="2690435"/>
            <a:ext cx="1952625" cy="101292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73847" y="2025542"/>
            <a:ext cx="1219551" cy="309315"/>
            <a:chOff x="1162050" y="2167136"/>
            <a:chExt cx="1219551" cy="3093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162050" y="2168674"/>
                  <a:ext cx="20037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050" y="2168674"/>
                  <a:ext cx="200376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7273" r="-30303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181225" y="2167136"/>
                  <a:ext cx="20037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1225" y="2167136"/>
                  <a:ext cx="200376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7273" r="-30303" b="-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92" y="5045837"/>
            <a:ext cx="1985345" cy="242888"/>
          </a:xfrm>
          <a:prstGeom prst="rect">
            <a:avLst/>
          </a:prstGeom>
        </p:spPr>
      </p:pic>
      <p:pic>
        <p:nvPicPr>
          <p:cNvPr id="1026" name="Picture 2" descr="Happy and sad emoji smiley faces line art vector icon for apps and websites  Stock Vector | Adobe Stoc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93" y="3697691"/>
            <a:ext cx="2057401" cy="132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051315" y="1361498"/>
            <a:ext cx="3156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Quantum Computing with </a:t>
            </a:r>
            <a:r>
              <a:rPr lang="en-US" sz="2000" b="1" i="1" dirty="0">
                <a:solidFill>
                  <a:srgbClr val="7030A0"/>
                </a:solidFill>
              </a:rPr>
              <a:t>superposition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775987" y="5663470"/>
            <a:ext cx="2264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Information represented by the </a:t>
            </a:r>
            <a:r>
              <a:rPr lang="en-US" sz="1600" b="1" dirty="0">
                <a:solidFill>
                  <a:srgbClr val="7030A0"/>
                </a:solidFill>
              </a:rPr>
              <a:t>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708040" y="2072630"/>
                <a:ext cx="16315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          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040" y="2072630"/>
                <a:ext cx="1631537" cy="307777"/>
              </a:xfrm>
              <a:prstGeom prst="rect">
                <a:avLst/>
              </a:prstGeom>
              <a:blipFill>
                <a:blip r:embed="rId8"/>
                <a:stretch>
                  <a:fillRect l="-28358" t="-178000" r="-22015" b="-25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4038600" y="2566465"/>
            <a:ext cx="3512035" cy="1015663"/>
            <a:chOff x="4339982" y="2836032"/>
            <a:chExt cx="3512035" cy="1015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339982" y="2836032"/>
                  <a:ext cx="3512035" cy="10156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6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e>
                      </m:d>
                    </m:oMath>
                  </a14:m>
                  <a:r>
                    <a:rPr lang="en-US" sz="66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6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6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e>
                      </m:d>
                    </m:oMath>
                  </a14:m>
                  <a:endParaRPr lang="en-US" sz="66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9982" y="2836032"/>
                  <a:ext cx="3512035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/>
            <a:srcRect l="52127"/>
            <a:stretch/>
          </p:blipFill>
          <p:spPr>
            <a:xfrm>
              <a:off x="6177396" y="2976008"/>
              <a:ext cx="664060" cy="71956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/>
            <a:srcRect r="51707"/>
            <a:stretch/>
          </p:blipFill>
          <p:spPr>
            <a:xfrm>
              <a:off x="4594273" y="2965784"/>
              <a:ext cx="734715" cy="789216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4038600" y="3762552"/>
            <a:ext cx="3512035" cy="1015663"/>
            <a:chOff x="4038600" y="3994553"/>
            <a:chExt cx="3512035" cy="1015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038600" y="3994553"/>
                  <a:ext cx="3512035" cy="10156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6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e>
                      </m:d>
                    </m:oMath>
                  </a14:m>
                  <a:r>
                    <a:rPr lang="en-US" sz="66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6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6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e>
                      </m:d>
                    </m:oMath>
                  </a14:m>
                  <a:endParaRPr lang="en-US" sz="66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3994553"/>
                  <a:ext cx="3512035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" name="Picture 2" descr="Happy and sad emoji smiley faces line art vector icon for apps and websites  Stock Vector | Adobe Stock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37" t="14988" b="12996"/>
            <a:stretch/>
          </p:blipFill>
          <p:spPr bwMode="auto">
            <a:xfrm>
              <a:off x="5794617" y="4135671"/>
              <a:ext cx="799433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Happy and sad emoji smiley faces line art vector icon for apps and websites  Stock Vector | Adobe Stock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70" r="51389" b="13473"/>
            <a:stretch/>
          </p:blipFill>
          <p:spPr bwMode="auto">
            <a:xfrm>
              <a:off x="4311071" y="4121809"/>
              <a:ext cx="710258" cy="72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/>
          <p:cNvGrpSpPr/>
          <p:nvPr/>
        </p:nvGrpSpPr>
        <p:grpSpPr>
          <a:xfrm>
            <a:off x="4038600" y="4949398"/>
            <a:ext cx="3512035" cy="1015663"/>
            <a:chOff x="4105275" y="5222016"/>
            <a:chExt cx="3512035" cy="1015663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43" t="34423"/>
            <a:stretch/>
          </p:blipFill>
          <p:spPr>
            <a:xfrm>
              <a:off x="5794617" y="5645775"/>
              <a:ext cx="914400" cy="1592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4105275" y="5222016"/>
                  <a:ext cx="3512035" cy="10156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6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e>
                      </m:d>
                    </m:oMath>
                  </a14:m>
                  <a:r>
                    <a:rPr lang="en-US" sz="66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6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6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e>
                      </m:d>
                    </m:oMath>
                  </a14:m>
                  <a:endParaRPr lang="en-US" sz="66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5275" y="5222016"/>
                  <a:ext cx="3512035" cy="10156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774" b="-9523"/>
            <a:stretch/>
          </p:blipFill>
          <p:spPr>
            <a:xfrm>
              <a:off x="4286614" y="5598329"/>
              <a:ext cx="937595" cy="266017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 flipH="1">
            <a:off x="8420879" y="5737704"/>
            <a:ext cx="3214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Quantum computing is powerful because it uses superposition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89694" y="1366376"/>
            <a:ext cx="3156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Quantum Computing </a:t>
            </a:r>
          </a:p>
          <a:p>
            <a:pPr algn="ctr"/>
            <a:r>
              <a:rPr lang="en-US" sz="2000" b="1" dirty="0"/>
              <a:t>(basis states)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183973" y="2069384"/>
                <a:ext cx="293031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973" y="2069384"/>
                <a:ext cx="2930319" cy="307777"/>
              </a:xfrm>
              <a:prstGeom prst="rect">
                <a:avLst/>
              </a:prstGeom>
              <a:blipFill>
                <a:blip r:embed="rId14"/>
                <a:stretch>
                  <a:fillRect t="-172549" r="-2292" b="-25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 flipH="1">
            <a:off x="3771280" y="6078968"/>
            <a:ext cx="3512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No difference from classical computing</a:t>
            </a:r>
            <a:endParaRPr lang="en-US" sz="1600" b="1" dirty="0">
              <a:solidFill>
                <a:srgbClr val="7030A0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7943850" y="2707063"/>
            <a:ext cx="3990975" cy="3000180"/>
            <a:chOff x="7943850" y="2707063"/>
            <a:chExt cx="3990975" cy="3000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7943850" y="2707063"/>
                  <a:ext cx="3990975" cy="30001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6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6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/>
                            </m:d>
                          </m:e>
                        </m:d>
                        <m:r>
                          <a:rPr lang="en-US" sz="6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6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6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/>
                            </m:d>
                          </m:e>
                        </m:d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6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6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6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/>
                            </m:d>
                          </m:e>
                        </m:d>
                      </m:oMath>
                    </m:oMathPara>
                  </a14:m>
                  <a:endParaRPr lang="en-US" sz="66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3850" y="2707063"/>
                  <a:ext cx="3990975" cy="300018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l="52127"/>
            <a:stretch/>
          </p:blipFill>
          <p:spPr>
            <a:xfrm>
              <a:off x="10223742" y="4818285"/>
              <a:ext cx="703682" cy="719564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3"/>
            <a:srcRect r="51707"/>
            <a:stretch/>
          </p:blipFill>
          <p:spPr>
            <a:xfrm>
              <a:off x="10223742" y="3812545"/>
              <a:ext cx="778553" cy="789216"/>
            </a:xfrm>
            <a:prstGeom prst="rect">
              <a:avLst/>
            </a:prstGeom>
          </p:spPr>
        </p:pic>
        <p:pic>
          <p:nvPicPr>
            <p:cNvPr id="47" name="Picture 4" descr="coin spinning tattoo | Tattoos, Coins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438"/>
            <a:stretch/>
          </p:blipFill>
          <p:spPr bwMode="auto">
            <a:xfrm>
              <a:off x="8798410" y="2816654"/>
              <a:ext cx="746231" cy="747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BE490B-1032-4689-9A15-651AC3F4B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</p:spTree>
    <p:extLst>
      <p:ext uri="{BB962C8B-B14F-4D97-AF65-F5344CB8AC3E}">
        <p14:creationId xmlns:p14="http://schemas.microsoft.com/office/powerpoint/2010/main" val="131127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17" grpId="0"/>
      <p:bldP spid="38" grpId="0"/>
      <p:bldP spid="39" grpId="0"/>
      <p:bldP spid="40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Quantum Registers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525755"/>
            <a:ext cx="10320338" cy="29828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838200" y="4605449"/>
            <a:ext cx="474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Superposition of basis states of multiple qubits</a:t>
            </a:r>
            <a:endParaRPr lang="en-US" sz="1800" b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5071674"/>
            <a:ext cx="6038850" cy="97864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4D1A-3F61-459B-978E-B29381739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7741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storage server | Newegg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9"/>
          <a:stretch/>
        </p:blipFill>
        <p:spPr bwMode="auto">
          <a:xfrm>
            <a:off x="9115425" y="3799438"/>
            <a:ext cx="2978942" cy="267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torage server | Newegg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1" y="3799438"/>
            <a:ext cx="3567113" cy="267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The Power of Superposition</a:t>
            </a:r>
          </a:p>
        </p:txBody>
      </p:sp>
      <p:pic>
        <p:nvPicPr>
          <p:cNvPr id="3074" name="Picture 2" descr="Solar System, Galaxy, Universe: What's the Difference? | Night Sky Net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70" y="4020001"/>
            <a:ext cx="3971925" cy="223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78315" y="2014620"/>
            <a:ext cx="3359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n = 300 (e.g. electrons)</a:t>
            </a:r>
            <a:endParaRPr lang="en-US" sz="1800" baseline="30000" dirty="0">
              <a:solidFill>
                <a:srgbClr val="7030A0"/>
              </a:solidFill>
            </a:endParaRPr>
          </a:p>
          <a:p>
            <a:pPr algn="ctr"/>
            <a:r>
              <a:rPr lang="en-US" sz="1800" dirty="0">
                <a:solidFill>
                  <a:srgbClr val="7030A0"/>
                </a:solidFill>
              </a:rPr>
              <a:t>2</a:t>
            </a:r>
            <a:r>
              <a:rPr lang="en-US" sz="1800" baseline="30000" dirty="0">
                <a:solidFill>
                  <a:srgbClr val="7030A0"/>
                </a:solidFill>
              </a:rPr>
              <a:t>300</a:t>
            </a:r>
            <a:r>
              <a:rPr lang="en-US" sz="1800" dirty="0">
                <a:solidFill>
                  <a:srgbClr val="7030A0"/>
                </a:solidFill>
              </a:rPr>
              <a:t> = 10</a:t>
            </a:r>
            <a:r>
              <a:rPr lang="en-US" sz="1800" baseline="30000" dirty="0">
                <a:solidFill>
                  <a:srgbClr val="7030A0"/>
                </a:solidFill>
              </a:rPr>
              <a:t>90 </a:t>
            </a:r>
            <a:r>
              <a:rPr lang="en-US" sz="1800" dirty="0">
                <a:solidFill>
                  <a:srgbClr val="7030A0"/>
                </a:solidFill>
              </a:rPr>
              <a:t>complex coefficients, a</a:t>
            </a:r>
            <a:r>
              <a:rPr lang="en-US" sz="1800" baseline="-25000" dirty="0">
                <a:solidFill>
                  <a:srgbClr val="7030A0"/>
                </a:solidFill>
              </a:rPr>
              <a:t>i</a:t>
            </a:r>
          </a:p>
          <a:p>
            <a:pPr algn="ctr"/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78315" y="3373671"/>
            <a:ext cx="327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Total number of storage in the world &lt; 10</a:t>
            </a:r>
            <a:r>
              <a:rPr lang="en-US" sz="1800" baseline="30000" dirty="0">
                <a:solidFill>
                  <a:srgbClr val="7030A0"/>
                </a:solidFill>
              </a:rPr>
              <a:t>21 </a:t>
            </a:r>
            <a:r>
              <a:rPr lang="en-US" sz="1800" dirty="0">
                <a:solidFill>
                  <a:srgbClr val="7030A0"/>
                </a:solidFill>
              </a:rPr>
              <a:t>bytes</a:t>
            </a:r>
            <a:endParaRPr lang="en-US" sz="1800" baseline="30000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9805" y="3274261"/>
            <a:ext cx="2224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Number of atoms in the universe &lt; 10</a:t>
            </a:r>
            <a:r>
              <a:rPr lang="en-US" sz="1800" baseline="30000" dirty="0">
                <a:solidFill>
                  <a:srgbClr val="7030A0"/>
                </a:solidFill>
              </a:rPr>
              <a:t>82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67" y="1769012"/>
            <a:ext cx="6038850" cy="97864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C1646F-3437-4C5A-BD19-7E0627082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4072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Quantum Parallelism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5099"/>
            <a:ext cx="6490317" cy="1273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789" y="1362435"/>
            <a:ext cx="3774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+mj-lt"/>
              </a:rPr>
              <a:t>Linear Quantum mechanics</a:t>
            </a:r>
            <a:endParaRPr lang="en-US" sz="2000" baseline="30000" dirty="0">
              <a:solidFill>
                <a:srgbClr val="7030A0"/>
              </a:solidFill>
              <a:latin typeface="+mj-lt"/>
            </a:endParaRPr>
          </a:p>
        </p:txBody>
      </p:sp>
      <p:pic>
        <p:nvPicPr>
          <p:cNvPr id="6146" name="Picture 2" descr="https://upload.wikimedia.org/wikipedia/commons/thumb/c/c8/Schroedingers_cat_film.svg/1280px-Schroedingers_cat_film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3067661"/>
            <a:ext cx="4435475" cy="286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84590"/>
          <a:stretch/>
        </p:blipFill>
        <p:spPr>
          <a:xfrm>
            <a:off x="5876925" y="4250863"/>
            <a:ext cx="1000125" cy="1273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4905" t="58021" r="63502" b="2329"/>
          <a:stretch/>
        </p:blipFill>
        <p:spPr>
          <a:xfrm>
            <a:off x="8362949" y="3494748"/>
            <a:ext cx="752475" cy="5048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5010" t="58768" r="43837" b="2330"/>
          <a:stretch/>
        </p:blipFill>
        <p:spPr>
          <a:xfrm>
            <a:off x="8362949" y="4196144"/>
            <a:ext cx="723900" cy="495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65262" t="59476" r="23584" b="5321"/>
          <a:stretch/>
        </p:blipFill>
        <p:spPr>
          <a:xfrm>
            <a:off x="8362949" y="4861607"/>
            <a:ext cx="723900" cy="4481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85659" t="58394" r="3188" b="6444"/>
          <a:stretch/>
        </p:blipFill>
        <p:spPr>
          <a:xfrm>
            <a:off x="8362949" y="5474311"/>
            <a:ext cx="723900" cy="447675"/>
          </a:xfrm>
          <a:prstGeom prst="rect">
            <a:avLst/>
          </a:prstGeom>
        </p:spPr>
      </p:pic>
      <p:cxnSp>
        <p:nvCxnSpPr>
          <p:cNvPr id="14" name="Elbow Connector 13"/>
          <p:cNvCxnSpPr/>
          <p:nvPr/>
        </p:nvCxnSpPr>
        <p:spPr>
          <a:xfrm>
            <a:off x="7067550" y="4691444"/>
            <a:ext cx="1171575" cy="1006705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>
            <a:off x="7067549" y="4689269"/>
            <a:ext cx="1171576" cy="396433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7067549" y="4399772"/>
            <a:ext cx="1171576" cy="284148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7064373" y="3702145"/>
            <a:ext cx="1298576" cy="982711"/>
          </a:xfrm>
          <a:prstGeom prst="bentConnector3">
            <a:avLst>
              <a:gd name="adj1" fmla="val 4486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2,181,448 Earth Stock Photos, Pictures &amp; Royalty-Free Images - iSt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120" y="4033204"/>
            <a:ext cx="643164" cy="64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2,181,448 Earth Stock Photos, Pictures &amp; Royalty-Free Images - iSt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120" y="3380563"/>
            <a:ext cx="643164" cy="64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2,181,448 Earth Stock Photos, Pictures &amp; Royalty-Free Images - iSt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036" y="4683920"/>
            <a:ext cx="643164" cy="64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2,181,448 Earth Stock Photos, Pictures &amp; Royalty-Free Images - iSt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224" y="5334636"/>
            <a:ext cx="643164" cy="64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202929" y="5524038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>
                <a:solidFill>
                  <a:srgbClr val="000000"/>
                </a:solidFill>
                <a:latin typeface="+mj-lt"/>
              </a:rPr>
              <a:t>Wikipedia</a:t>
            </a:r>
            <a:endParaRPr lang="en-US" sz="1800" i="1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EE41A-787D-4D5D-B664-8764543A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4DFE2-7286-4BA4-A46A-EE956C64E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517" y="0"/>
            <a:ext cx="3904769" cy="215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3205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2,233 Hand Pushing Down Stock Photos, Pictures &amp; Royalty-Free Images -  i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34003" r="14901" b="27342"/>
          <a:stretch/>
        </p:blipFill>
        <p:spPr bwMode="auto">
          <a:xfrm>
            <a:off x="2017532" y="1736707"/>
            <a:ext cx="3733799" cy="15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77656" y="2888483"/>
                <a:ext cx="3990975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6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6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e>
                      </m:d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656" y="2888483"/>
                <a:ext cx="3990975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 descr="coin spinning tattoo | Tattoos, Coin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38"/>
          <a:stretch/>
        </p:blipFill>
        <p:spPr bwMode="auto">
          <a:xfrm>
            <a:off x="3551166" y="3022359"/>
            <a:ext cx="746231" cy="74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5265216" y="1403568"/>
            <a:ext cx="5676235" cy="1296136"/>
            <a:chOff x="4342024" y="1465114"/>
            <a:chExt cx="5676235" cy="1296136"/>
          </a:xfrm>
        </p:grpSpPr>
        <p:grpSp>
          <p:nvGrpSpPr>
            <p:cNvPr id="26" name="Group 25"/>
            <p:cNvGrpSpPr/>
            <p:nvPr/>
          </p:nvGrpSpPr>
          <p:grpSpPr>
            <a:xfrm>
              <a:off x="6027284" y="1465114"/>
              <a:ext cx="3990975" cy="1015663"/>
              <a:chOff x="6027284" y="1465114"/>
              <a:chExt cx="3990975" cy="10156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6027284" y="1465114"/>
                    <a:ext cx="3990975" cy="101566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sz="6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/>
                              </m:d>
                            </m:e>
                          </m:d>
                        </m:oMath>
                      </m:oMathPara>
                    </a14:m>
                    <a:endParaRPr lang="en-US" sz="66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7284" y="1465114"/>
                    <a:ext cx="3990975" cy="101566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6"/>
              <a:srcRect r="51707"/>
              <a:stretch/>
            </p:blipFill>
            <p:spPr>
              <a:xfrm>
                <a:off x="7577032" y="1578337"/>
                <a:ext cx="778553" cy="789216"/>
              </a:xfrm>
              <a:prstGeom prst="rect">
                <a:avLst/>
              </a:prstGeom>
            </p:spPr>
          </p:pic>
        </p:grpSp>
        <p:sp>
          <p:nvSpPr>
            <p:cNvPr id="27" name="Right Arrow 26"/>
            <p:cNvSpPr/>
            <p:nvPr/>
          </p:nvSpPr>
          <p:spPr>
            <a:xfrm rot="20431675">
              <a:off x="4342024" y="2627373"/>
              <a:ext cx="2307772" cy="1338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29140" y="2924034"/>
            <a:ext cx="5604825" cy="1015663"/>
            <a:chOff x="4405948" y="2985580"/>
            <a:chExt cx="5604825" cy="1015663"/>
          </a:xfrm>
        </p:grpSpPr>
        <p:grpSp>
          <p:nvGrpSpPr>
            <p:cNvPr id="17" name="Group 16"/>
            <p:cNvGrpSpPr/>
            <p:nvPr/>
          </p:nvGrpSpPr>
          <p:grpSpPr>
            <a:xfrm>
              <a:off x="6019798" y="2985580"/>
              <a:ext cx="3990975" cy="1015663"/>
              <a:chOff x="7362825" y="2958550"/>
              <a:chExt cx="3990975" cy="101566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52127"/>
              <a:stretch/>
            </p:blipFill>
            <p:spPr>
              <a:xfrm>
                <a:off x="9006471" y="3098077"/>
                <a:ext cx="703682" cy="71956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7362825" y="2958550"/>
                    <a:ext cx="3990975" cy="101566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sz="6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/>
                              </m:d>
                            </m:e>
                          </m:d>
                        </m:oMath>
                      </m:oMathPara>
                    </a14:m>
                    <a:endParaRPr lang="en-US" sz="6600" dirty="0"/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62825" y="2958550"/>
                    <a:ext cx="3990975" cy="10156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Right Arrow 29"/>
            <p:cNvSpPr/>
            <p:nvPr/>
          </p:nvSpPr>
          <p:spPr>
            <a:xfrm>
              <a:off x="4405948" y="3493412"/>
              <a:ext cx="2307772" cy="1338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852622" y="4974373"/>
                <a:ext cx="331250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𝝍</m:t>
                              </m:r>
                            </m:e>
                          </m:d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622" y="4974373"/>
                <a:ext cx="331250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6233490" y="4255706"/>
            <a:ext cx="4056880" cy="761861"/>
            <a:chOff x="5691298" y="4447879"/>
            <a:chExt cx="4056880" cy="7618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8947959" y="4447879"/>
                  <a:ext cx="80021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3200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dirty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7959" y="4447879"/>
                  <a:ext cx="800219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ight Arrow 36"/>
            <p:cNvSpPr/>
            <p:nvPr/>
          </p:nvSpPr>
          <p:spPr>
            <a:xfrm rot="21162523">
              <a:off x="5691298" y="5075863"/>
              <a:ext cx="2307772" cy="1338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6479243" y="4561303"/>
                  <a:ext cx="90127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9243" y="4561303"/>
                  <a:ext cx="901272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/>
          <p:cNvGrpSpPr/>
          <p:nvPr/>
        </p:nvGrpSpPr>
        <p:grpSpPr>
          <a:xfrm>
            <a:off x="6289275" y="5281806"/>
            <a:ext cx="4001095" cy="807341"/>
            <a:chOff x="5747083" y="5473979"/>
            <a:chExt cx="4001095" cy="8073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8947959" y="5473979"/>
                  <a:ext cx="80021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3200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7959" y="5473979"/>
                  <a:ext cx="800219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ight Arrow 35"/>
            <p:cNvSpPr/>
            <p:nvPr/>
          </p:nvSpPr>
          <p:spPr>
            <a:xfrm rot="167624">
              <a:off x="5747083" y="5691162"/>
              <a:ext cx="2307772" cy="1338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/>
                <p:cNvSpPr/>
                <p:nvPr/>
              </p:nvSpPr>
              <p:spPr>
                <a:xfrm>
                  <a:off x="6490129" y="5758100"/>
                  <a:ext cx="90127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0129" y="5758100"/>
                  <a:ext cx="901272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/>
          <p:cNvGrpSpPr/>
          <p:nvPr/>
        </p:nvGrpSpPr>
        <p:grpSpPr>
          <a:xfrm>
            <a:off x="5368095" y="4833261"/>
            <a:ext cx="841248" cy="965251"/>
            <a:chOff x="7860792" y="2458283"/>
            <a:chExt cx="841248" cy="965251"/>
          </a:xfrm>
        </p:grpSpPr>
        <p:grpSp>
          <p:nvGrpSpPr>
            <p:cNvPr id="41" name="Group 40"/>
            <p:cNvGrpSpPr/>
            <p:nvPr/>
          </p:nvGrpSpPr>
          <p:grpSpPr>
            <a:xfrm>
              <a:off x="7860792" y="2458283"/>
              <a:ext cx="841248" cy="886968"/>
              <a:chOff x="7860792" y="2458283"/>
              <a:chExt cx="841248" cy="886968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7860792" y="2458283"/>
                <a:ext cx="841248" cy="8869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b="1" baseline="-25000" dirty="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7921752" y="2543706"/>
                <a:ext cx="719328" cy="751261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8226552" y="2856047"/>
                <a:ext cx="100584" cy="105156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 flipV="1">
                <a:off x="8267700" y="2617150"/>
                <a:ext cx="258893" cy="307477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7869937" y="2955798"/>
                <a:ext cx="785528" cy="3703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b="1" baseline="-25000" dirty="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 flipH="1">
              <a:off x="8008191" y="2838759"/>
              <a:ext cx="643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lt1"/>
                  </a:solidFill>
                </a:rPr>
                <a:t>M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C878-86D9-47D0-83C7-1E5174614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60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AC29AE-6DF9-FF6A-5C8C-EE6FB828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Entangled States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0D64B653-A569-4EAB-4CC0-A5C5A5772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439"/>
          <a:stretch/>
        </p:blipFill>
        <p:spPr>
          <a:xfrm>
            <a:off x="1320702" y="2395835"/>
            <a:ext cx="4657725" cy="1143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24DAED9-666E-6852-BCB6-C6B4C8110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942" y="2395835"/>
            <a:ext cx="5781675" cy="1447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9A7F0E0-CBAF-29D3-FBF8-966DE5535114}"/>
              </a:ext>
            </a:extLst>
          </p:cNvPr>
          <p:cNvSpPr txBox="1"/>
          <p:nvPr/>
        </p:nvSpPr>
        <p:spPr>
          <a:xfrm>
            <a:off x="5738942" y="3321903"/>
            <a:ext cx="3774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Electron 1</a:t>
            </a:r>
            <a:endParaRPr lang="en-US" sz="1800" baseline="300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55112F-E029-3C74-32DD-D2C388B9E43F}"/>
              </a:ext>
            </a:extLst>
          </p:cNvPr>
          <p:cNvSpPr txBox="1"/>
          <p:nvPr/>
        </p:nvSpPr>
        <p:spPr>
          <a:xfrm>
            <a:off x="7956097" y="3321903"/>
            <a:ext cx="3774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Electron 2</a:t>
            </a:r>
            <a:endParaRPr lang="en-US" sz="1800" baseline="30000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1A706C-0139-8B8C-E94D-FFEA8819C237}"/>
              </a:ext>
            </a:extLst>
          </p:cNvPr>
          <p:cNvSpPr txBox="1"/>
          <p:nvPr/>
        </p:nvSpPr>
        <p:spPr>
          <a:xfrm>
            <a:off x="925285" y="4352960"/>
            <a:ext cx="10091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Entangled State: Used in quantum computing algorithms and also quantum communications</a:t>
            </a:r>
            <a:endParaRPr lang="en-US" sz="2000" b="1" baseline="30000" dirty="0">
              <a:solidFill>
                <a:srgbClr val="7030A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2A772B-3871-44F7-00B0-E570116C158E}"/>
              </a:ext>
            </a:extLst>
          </p:cNvPr>
          <p:cNvSpPr txBox="1"/>
          <p:nvPr/>
        </p:nvSpPr>
        <p:spPr>
          <a:xfrm>
            <a:off x="925285" y="1690925"/>
            <a:ext cx="3774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Unentangled State</a:t>
            </a:r>
            <a:endParaRPr lang="en-US" sz="2000" b="1" baseline="30000" dirty="0">
              <a:solidFill>
                <a:srgbClr val="7030A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4A5EE0A-1B4E-A198-C849-D755C42D0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536" y="5152869"/>
            <a:ext cx="3619500" cy="581025"/>
          </a:xfrm>
          <a:prstGeom prst="rect">
            <a:avLst/>
          </a:prstGeom>
        </p:spPr>
      </p:pic>
      <p:sp>
        <p:nvSpPr>
          <p:cNvPr id="27" name="Not Equal 26">
            <a:extLst>
              <a:ext uri="{FF2B5EF4-FFF2-40B4-BE49-F238E27FC236}">
                <a16:creationId xmlns:a16="http://schemas.microsoft.com/office/drawing/2014/main" id="{45D25FE7-7E65-C3D2-4218-7177EAB4B789}"/>
              </a:ext>
            </a:extLst>
          </p:cNvPr>
          <p:cNvSpPr/>
          <p:nvPr/>
        </p:nvSpPr>
        <p:spPr>
          <a:xfrm>
            <a:off x="5022395" y="5152869"/>
            <a:ext cx="801461" cy="536107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AEFF27F-B6D0-70C9-9ECD-C0A801996587}"/>
                  </a:ext>
                </a:extLst>
              </p:cNvPr>
              <p:cNvSpPr/>
              <p:nvPr/>
            </p:nvSpPr>
            <p:spPr>
              <a:xfrm>
                <a:off x="6047014" y="5096470"/>
                <a:ext cx="554627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𝐸𝑙𝑒𝑐𝑡𝑟𝑜𝑛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</m:d>
                      <m:r>
                        <a:rPr lang="en-US" sz="3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𝐸𝑙𝑒𝑐𝑡𝑟𝑜𝑛</m:t>
                              </m:r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AEFF27F-B6D0-70C9-9ECD-C0A801996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014" y="5096470"/>
                <a:ext cx="554627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59BFA9-6415-4A2A-B90A-4C92EC15B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E1B449-4E18-41FD-AAFC-959CDFAC3E71}"/>
                  </a:ext>
                </a:extLst>
              </p:cNvPr>
              <p:cNvSpPr txBox="1"/>
              <p:nvPr/>
            </p:nvSpPr>
            <p:spPr>
              <a:xfrm>
                <a:off x="303633" y="2699890"/>
                <a:ext cx="11585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E1B449-4E18-41FD-AAFC-959CDFAC3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33" y="2699890"/>
                <a:ext cx="115858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79566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Quantum Entanglement – Spooky Action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E757297-04CC-4AB6-DE6E-5BC8A789D8E0}"/>
              </a:ext>
            </a:extLst>
          </p:cNvPr>
          <p:cNvSpPr/>
          <p:nvPr/>
        </p:nvSpPr>
        <p:spPr>
          <a:xfrm>
            <a:off x="2140824" y="1707177"/>
            <a:ext cx="2438400" cy="762000"/>
          </a:xfrm>
          <a:prstGeom prst="ellipse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CD39552-10BF-991A-46FB-CCB4F19BBAB7}"/>
              </a:ext>
            </a:extLst>
          </p:cNvPr>
          <p:cNvSpPr/>
          <p:nvPr/>
        </p:nvSpPr>
        <p:spPr>
          <a:xfrm>
            <a:off x="2979024" y="1783377"/>
            <a:ext cx="152400" cy="152400"/>
          </a:xfrm>
          <a:prstGeom prst="ellipse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F78BBB8-55C7-0071-2483-72F88C7B69CA}"/>
              </a:ext>
            </a:extLst>
          </p:cNvPr>
          <p:cNvSpPr/>
          <p:nvPr/>
        </p:nvSpPr>
        <p:spPr>
          <a:xfrm>
            <a:off x="3512424" y="1783377"/>
            <a:ext cx="152400" cy="152400"/>
          </a:xfrm>
          <a:prstGeom prst="ellipse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C4F428-7EB4-9EEF-6738-43A2BBCEA878}"/>
              </a:ext>
            </a:extLst>
          </p:cNvPr>
          <p:cNvSpPr txBox="1"/>
          <p:nvPr/>
        </p:nvSpPr>
        <p:spPr>
          <a:xfrm>
            <a:off x="2826624" y="201197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44546A"/>
                </a:solidFill>
                <a:latin typeface="Calibri" panose="020F0502020204030204"/>
              </a:rPr>
              <a:t>e</a:t>
            </a:r>
            <a:r>
              <a:rPr lang="en-US" sz="1800" b="1" baseline="30000" dirty="0">
                <a:solidFill>
                  <a:srgbClr val="44546A"/>
                </a:solidFill>
                <a:latin typeface="Calibri" panose="020F0502020204030204"/>
              </a:rPr>
              <a:t>1</a:t>
            </a:r>
            <a:endParaRPr lang="en-US" sz="1800" b="1" dirty="0">
              <a:solidFill>
                <a:srgbClr val="44546A"/>
              </a:solidFill>
              <a:latin typeface="Calibri" panose="020F050202020403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CE05BD-F8AB-E0A7-A37A-C06242B9311A}"/>
              </a:ext>
            </a:extLst>
          </p:cNvPr>
          <p:cNvSpPr txBox="1"/>
          <p:nvPr/>
        </p:nvSpPr>
        <p:spPr>
          <a:xfrm>
            <a:off x="3436224" y="201197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44546A"/>
                </a:solidFill>
                <a:latin typeface="Calibri" panose="020F0502020204030204"/>
              </a:rPr>
              <a:t>e</a:t>
            </a:r>
            <a:r>
              <a:rPr lang="en-US" sz="1800" b="1" baseline="30000" dirty="0">
                <a:solidFill>
                  <a:srgbClr val="44546A"/>
                </a:solidFill>
                <a:latin typeface="Calibri" panose="020F0502020204030204"/>
              </a:rPr>
              <a:t>2</a:t>
            </a:r>
            <a:endParaRPr lang="en-US" sz="1800" b="1" dirty="0">
              <a:solidFill>
                <a:srgbClr val="44546A"/>
              </a:solidFill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B39F34-F466-148E-36B0-E58F9890B058}"/>
              </a:ext>
            </a:extLst>
          </p:cNvPr>
          <p:cNvSpPr txBox="1"/>
          <p:nvPr/>
        </p:nvSpPr>
        <p:spPr>
          <a:xfrm>
            <a:off x="1226424" y="1935777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44546A"/>
                </a:solidFill>
                <a:latin typeface="Calibri" panose="020F0502020204030204"/>
              </a:rPr>
              <a:t>Step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B8D5DC-B4B6-8BCB-EEAE-BD0ABAFA3795}"/>
                  </a:ext>
                </a:extLst>
              </p:cNvPr>
              <p:cNvSpPr txBox="1"/>
              <p:nvPr/>
            </p:nvSpPr>
            <p:spPr>
              <a:xfrm>
                <a:off x="4438138" y="1490257"/>
                <a:ext cx="2198487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sz="1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  <m: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e>
                              </m:d>
                            </m:e>
                          </m:d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↓↓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B8D5DC-B4B6-8BCB-EEAE-BD0ABAFA3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138" y="1490257"/>
                <a:ext cx="2198487" cy="572273"/>
              </a:xfrm>
              <a:prstGeom prst="rect">
                <a:avLst/>
              </a:prstGeom>
              <a:blipFill>
                <a:blip r:embed="rId2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CCAD22AE-ACEB-B881-462E-7536BE7CCB77}"/>
              </a:ext>
            </a:extLst>
          </p:cNvPr>
          <p:cNvGrpSpPr/>
          <p:nvPr/>
        </p:nvGrpSpPr>
        <p:grpSpPr>
          <a:xfrm>
            <a:off x="1226424" y="2563297"/>
            <a:ext cx="9513667" cy="1103531"/>
            <a:chOff x="1226424" y="2563297"/>
            <a:chExt cx="9513667" cy="110353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0FB8D0A-2AE1-6F6C-7D3E-4B161C6FFBC4}"/>
                </a:ext>
              </a:extLst>
            </p:cNvPr>
            <p:cNvSpPr/>
            <p:nvPr/>
          </p:nvSpPr>
          <p:spPr>
            <a:xfrm>
              <a:off x="2172163" y="2563297"/>
              <a:ext cx="8567928" cy="99060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4243E4D-6516-06A4-68DC-D8B771F1622A}"/>
                </a:ext>
              </a:extLst>
            </p:cNvPr>
            <p:cNvSpPr/>
            <p:nvPr/>
          </p:nvSpPr>
          <p:spPr>
            <a:xfrm>
              <a:off x="2629363" y="2868097"/>
              <a:ext cx="152400" cy="152400"/>
            </a:xfrm>
            <a:prstGeom prst="ellipse">
              <a:avLst/>
            </a:prstGeom>
            <a:solidFill>
              <a:srgbClr val="44546A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6D9FF54-914E-FC4B-CEFC-0E4570560629}"/>
                </a:ext>
              </a:extLst>
            </p:cNvPr>
            <p:cNvSpPr/>
            <p:nvPr/>
          </p:nvSpPr>
          <p:spPr>
            <a:xfrm>
              <a:off x="10160971" y="2868096"/>
              <a:ext cx="152400" cy="152400"/>
            </a:xfrm>
            <a:prstGeom prst="ellipse">
              <a:avLst/>
            </a:prstGeom>
            <a:solidFill>
              <a:srgbClr val="44546A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BC98775-2341-8BE0-E3AC-528D30C032EE}"/>
                </a:ext>
              </a:extLst>
            </p:cNvPr>
            <p:cNvSpPr txBox="1"/>
            <p:nvPr/>
          </p:nvSpPr>
          <p:spPr>
            <a:xfrm>
              <a:off x="2629363" y="3020497"/>
              <a:ext cx="3786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</a:rPr>
                <a:t>e</a:t>
              </a:r>
              <a:r>
                <a:rPr kumimoji="0" lang="en-US" sz="1800" b="1" i="0" u="none" strike="noStrike" kern="0" cap="none" spc="0" normalizeH="0" baseline="3000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</a:rPr>
                <a:t>1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179701D-AD7B-2768-B177-426FC4D39625}"/>
                </a:ext>
              </a:extLst>
            </p:cNvPr>
            <p:cNvSpPr txBox="1"/>
            <p:nvPr/>
          </p:nvSpPr>
          <p:spPr>
            <a:xfrm>
              <a:off x="9932371" y="3020497"/>
              <a:ext cx="381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</a:rPr>
                <a:t>e</a:t>
              </a:r>
              <a:r>
                <a:rPr kumimoji="0" lang="en-US" sz="1800" b="1" i="0" u="none" strike="noStrike" kern="0" cap="none" spc="0" normalizeH="0" baseline="3000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D46E2BE-35C4-BE86-3DA4-2257AADCB35E}"/>
                </a:ext>
              </a:extLst>
            </p:cNvPr>
            <p:cNvSpPr txBox="1"/>
            <p:nvPr/>
          </p:nvSpPr>
          <p:spPr>
            <a:xfrm>
              <a:off x="1226424" y="285017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</a:rPr>
                <a:t>Step 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362351E-1E52-0946-510E-6B103C2DB997}"/>
                </a:ext>
              </a:extLst>
            </p:cNvPr>
            <p:cNvSpPr txBox="1"/>
            <p:nvPr/>
          </p:nvSpPr>
          <p:spPr>
            <a:xfrm>
              <a:off x="6591764" y="3023996"/>
              <a:ext cx="1530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still entangled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099CEFB-B7BD-56D8-A598-A9405BC3FF6C}"/>
                    </a:ext>
                  </a:extLst>
                </p:cNvPr>
                <p:cNvSpPr txBox="1"/>
                <p:nvPr/>
              </p:nvSpPr>
              <p:spPr>
                <a:xfrm>
                  <a:off x="4402634" y="2766626"/>
                  <a:ext cx="2198487" cy="5722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l-GR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l-GR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↑↑</m:t>
                                    </m:r>
                                  </m:e>
                                </m:d>
                              </m:e>
                            </m:d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↓↓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2634" y="2766626"/>
                  <a:ext cx="2198487" cy="5722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67472E0-ED21-97C8-93A3-ED52C2FF0469}"/>
                </a:ext>
              </a:extLst>
            </p:cNvPr>
            <p:cNvSpPr txBox="1"/>
            <p:nvPr/>
          </p:nvSpPr>
          <p:spPr>
            <a:xfrm>
              <a:off x="2995982" y="277799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</a:rPr>
                <a:t>Earth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7A56AD-2733-DB2A-072F-B9831A9BB8AB}"/>
                </a:ext>
              </a:extLst>
            </p:cNvPr>
            <p:cNvSpPr txBox="1"/>
            <p:nvPr/>
          </p:nvSpPr>
          <p:spPr>
            <a:xfrm>
              <a:off x="7876495" y="2731831"/>
              <a:ext cx="2246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</a:rPr>
                <a:t>100 light years away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647F721-04E0-6F0E-009B-E91795B83F6E}"/>
              </a:ext>
            </a:extLst>
          </p:cNvPr>
          <p:cNvGrpSpPr/>
          <p:nvPr/>
        </p:nvGrpSpPr>
        <p:grpSpPr>
          <a:xfrm>
            <a:off x="1226424" y="4069378"/>
            <a:ext cx="9482328" cy="2107585"/>
            <a:chOff x="1226424" y="4069378"/>
            <a:chExt cx="9482328" cy="21075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F19269F-C4A5-4A5F-E993-5D61A9915325}"/>
                    </a:ext>
                  </a:extLst>
                </p:cNvPr>
                <p:cNvSpPr txBox="1"/>
                <p:nvPr/>
              </p:nvSpPr>
              <p:spPr>
                <a:xfrm>
                  <a:off x="1226424" y="4069378"/>
                  <a:ext cx="72390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Step 3   measure e</a:t>
                  </a:r>
                  <a:r>
                    <a:rPr kumimoji="0" lang="en-US" sz="1800" b="1" i="0" u="none" strike="noStrike" kern="0" cap="none" spc="0" normalizeH="0" baseline="3000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1</a:t>
                  </a: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: 50% to get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 , assume obtained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 for e</a:t>
                  </a:r>
                  <a:r>
                    <a:rPr kumimoji="0" lang="en-US" sz="1800" b="1" i="0" u="none" strike="noStrike" kern="0" cap="none" spc="0" normalizeH="0" baseline="30000" noProof="0" dirty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1</a:t>
                  </a: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6424" y="4069378"/>
                  <a:ext cx="7239000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673" t="-68868" b="-6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C5D79B9-074C-243F-FEB4-0C218582B457}"/>
                </a:ext>
              </a:extLst>
            </p:cNvPr>
            <p:cNvCxnSpPr/>
            <p:nvPr/>
          </p:nvCxnSpPr>
          <p:spPr>
            <a:xfrm>
              <a:off x="3588624" y="4831377"/>
              <a:ext cx="2743200" cy="1588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>
                  <a:lumMod val="50000"/>
                </a:srgb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64C8723-5A22-E3D5-B8F3-703976284D6C}"/>
                </a:ext>
              </a:extLst>
            </p:cNvPr>
            <p:cNvSpPr txBox="1"/>
            <p:nvPr/>
          </p:nvSpPr>
          <p:spPr>
            <a:xfrm>
              <a:off x="4274425" y="4450377"/>
              <a:ext cx="958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</a:rPr>
                <a:t>collapse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E68B76F-B109-0ABA-51B1-160C41D7AA7E}"/>
                    </a:ext>
                  </a:extLst>
                </p:cNvPr>
                <p:cNvSpPr txBox="1"/>
                <p:nvPr/>
              </p:nvSpPr>
              <p:spPr>
                <a:xfrm>
                  <a:off x="3074410" y="4732656"/>
                  <a:ext cx="3699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l-GR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l-GR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4410" y="4732656"/>
                  <a:ext cx="36990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115" r="-655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A44102F9-2FF5-4D11-D8B3-5E7D98F1A594}"/>
                    </a:ext>
                  </a:extLst>
                </p:cNvPr>
                <p:cNvSpPr/>
                <p:nvPr/>
              </p:nvSpPr>
              <p:spPr>
                <a:xfrm>
                  <a:off x="6341796" y="4646711"/>
                  <a:ext cx="6083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↑↑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1796" y="4646711"/>
                  <a:ext cx="60837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50000" t="-119672" r="-79000" b="-183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CA2D08F-B596-54F9-2ECA-83A3E13AADB2}"/>
                </a:ext>
              </a:extLst>
            </p:cNvPr>
            <p:cNvSpPr/>
            <p:nvPr/>
          </p:nvSpPr>
          <p:spPr>
            <a:xfrm>
              <a:off x="2140824" y="5073432"/>
              <a:ext cx="8567928" cy="99060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DBBB947-98D1-CDD0-C066-283D1B2CC53D}"/>
                </a:ext>
              </a:extLst>
            </p:cNvPr>
            <p:cNvSpPr/>
            <p:nvPr/>
          </p:nvSpPr>
          <p:spPr>
            <a:xfrm>
              <a:off x="2598024" y="5378232"/>
              <a:ext cx="152400" cy="152400"/>
            </a:xfrm>
            <a:prstGeom prst="ellipse">
              <a:avLst/>
            </a:prstGeom>
            <a:solidFill>
              <a:srgbClr val="44546A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A0067FE-15CC-A01B-9D6D-E6CC94DCDD7A}"/>
                </a:ext>
              </a:extLst>
            </p:cNvPr>
            <p:cNvSpPr/>
            <p:nvPr/>
          </p:nvSpPr>
          <p:spPr>
            <a:xfrm>
              <a:off x="10129632" y="5378231"/>
              <a:ext cx="152400" cy="152400"/>
            </a:xfrm>
            <a:prstGeom prst="ellipse">
              <a:avLst/>
            </a:prstGeom>
            <a:solidFill>
              <a:srgbClr val="44546A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222F594-44FB-8D83-5D64-3A730A9CDFBE}"/>
                </a:ext>
              </a:extLst>
            </p:cNvPr>
            <p:cNvSpPr txBox="1"/>
            <p:nvPr/>
          </p:nvSpPr>
          <p:spPr>
            <a:xfrm>
              <a:off x="2598024" y="5530632"/>
              <a:ext cx="3786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</a:rPr>
                <a:t>e</a:t>
              </a:r>
              <a:r>
                <a:rPr kumimoji="0" lang="en-US" sz="1800" b="1" i="0" u="none" strike="noStrike" kern="0" cap="none" spc="0" normalizeH="0" baseline="3000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</a:rPr>
                <a:t>1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2D68D00-8EC3-49BF-4E14-675634184C00}"/>
                </a:ext>
              </a:extLst>
            </p:cNvPr>
            <p:cNvSpPr txBox="1"/>
            <p:nvPr/>
          </p:nvSpPr>
          <p:spPr>
            <a:xfrm>
              <a:off x="9901032" y="5530632"/>
              <a:ext cx="381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</a:rPr>
                <a:t>e</a:t>
              </a:r>
              <a:r>
                <a:rPr kumimoji="0" lang="en-US" sz="1800" b="1" i="0" u="none" strike="noStrike" kern="0" cap="none" spc="0" normalizeH="0" baseline="3000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68A7261-C955-D78E-7962-0DDF95E64FE6}"/>
                </a:ext>
              </a:extLst>
            </p:cNvPr>
            <p:cNvSpPr txBox="1"/>
            <p:nvPr/>
          </p:nvSpPr>
          <p:spPr>
            <a:xfrm>
              <a:off x="3306358" y="527467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</a:rPr>
                <a:t>Earth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E31A1FE-641A-A48F-FAED-0811F85DDC98}"/>
                </a:ext>
              </a:extLst>
            </p:cNvPr>
            <p:cNvSpPr txBox="1"/>
            <p:nvPr/>
          </p:nvSpPr>
          <p:spPr>
            <a:xfrm>
              <a:off x="7552548" y="5258411"/>
              <a:ext cx="2246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</a:rPr>
                <a:t>100 light years away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BE14F82-FBC1-7797-A41A-889CCAC19364}"/>
                    </a:ext>
                  </a:extLst>
                </p:cNvPr>
                <p:cNvSpPr/>
                <p:nvPr/>
              </p:nvSpPr>
              <p:spPr>
                <a:xfrm>
                  <a:off x="2859095" y="5255420"/>
                  <a:ext cx="5009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↑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9095" y="5255420"/>
                  <a:ext cx="50097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60976" t="-119672" r="-96341" b="-183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864A8EE-9ED0-87CF-4176-DBFBC2018BC7}"/>
                    </a:ext>
                  </a:extLst>
                </p:cNvPr>
                <p:cNvSpPr/>
                <p:nvPr/>
              </p:nvSpPr>
              <p:spPr>
                <a:xfrm>
                  <a:off x="9639583" y="5259363"/>
                  <a:ext cx="5009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↑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9583" y="5259363"/>
                  <a:ext cx="500971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60976" t="-121667" r="-96341" b="-18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66578-BA68-4B08-A8A2-800168662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12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50799"/>
            <a:ext cx="10972800" cy="4356401"/>
          </a:xfrm>
        </p:spPr>
        <p:txBody>
          <a:bodyPr/>
          <a:lstStyle/>
          <a:p>
            <a:r>
              <a:rPr lang="en-US" sz="3200" dirty="0"/>
              <a:t>Self-introduction</a:t>
            </a: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Part I: Overview of Quantum Computing (Lecture)</a:t>
            </a:r>
          </a:p>
          <a:p>
            <a:r>
              <a:rPr lang="en-US" sz="3200" dirty="0">
                <a:sym typeface="Wingdings" panose="05000000000000000000" pitchFamily="2" charset="2"/>
              </a:rPr>
              <a:t>Part II: Understanding Quantum Gates (Hands-on) 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Write your own simulator in Google Co-Lab</a:t>
            </a:r>
          </a:p>
          <a:p>
            <a:r>
              <a:rPr lang="en-US" sz="3200" dirty="0">
                <a:sym typeface="Wingdings" panose="05000000000000000000" pitchFamily="2" charset="2"/>
              </a:rPr>
              <a:t>Parts III &amp; IV: Deutsch Algorithm and Quantum Fourier Transform (Lecture + Hands-on)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Programming on IBM-Q</a:t>
            </a:r>
          </a:p>
          <a:p>
            <a:r>
              <a:rPr lang="en-US" sz="3200" dirty="0">
                <a:sym typeface="Wingdings" panose="05000000000000000000" pitchFamily="2" charset="2"/>
              </a:rPr>
              <a:t>Part V: Superconducting Qubit Hardware (Lecture)</a:t>
            </a:r>
          </a:p>
          <a:p>
            <a:r>
              <a:rPr lang="en-US" sz="3200" dirty="0">
                <a:sym typeface="Wingdings" panose="05000000000000000000" pitchFamily="2" charset="2"/>
              </a:rPr>
              <a:t>Part VI: Optimizing Qubit Readout Using </a:t>
            </a:r>
            <a:r>
              <a:rPr lang="en-US" sz="3200" dirty="0" err="1">
                <a:sym typeface="Wingdings" panose="05000000000000000000" pitchFamily="2" charset="2"/>
              </a:rPr>
              <a:t>Qiskit</a:t>
            </a:r>
            <a:r>
              <a:rPr lang="en-US" sz="3200" dirty="0">
                <a:sym typeface="Wingdings" panose="05000000000000000000" pitchFamily="2" charset="2"/>
              </a:rPr>
              <a:t> and HFSS (Demo)</a:t>
            </a:r>
          </a:p>
          <a:p>
            <a:pPr marL="457200" lvl="1" indent="0">
              <a:buNone/>
            </a:pPr>
            <a:endParaRPr lang="en-US" sz="2800" dirty="0">
              <a:sym typeface="Wingdings" panose="05000000000000000000" pitchFamily="2" charset="2"/>
            </a:endParaRPr>
          </a:p>
          <a:p>
            <a:pPr lvl="1"/>
            <a:endParaRPr lang="en-US" sz="2800" dirty="0">
              <a:sym typeface="Wingdings" panose="05000000000000000000" pitchFamily="2" charset="2"/>
            </a:endParaRP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327B9-806C-4027-A4DA-D416C9495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09336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Quantum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88775"/>
            <a:ext cx="692624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Quantum gates rotate the vector (state) in the corresponding hyperspace</a:t>
            </a:r>
          </a:p>
          <a:p>
            <a:r>
              <a:rPr lang="en-US" sz="2400" i="1" dirty="0"/>
              <a:t>Very often, a gate is just a laser or microwave pulse</a:t>
            </a:r>
          </a:p>
          <a:p>
            <a:r>
              <a:rPr lang="en-US" sz="2400" dirty="0"/>
              <a:t>Some gates have classical counterparts</a:t>
            </a:r>
          </a:p>
          <a:p>
            <a:pPr lvl="1"/>
            <a:r>
              <a:rPr lang="en-US" sz="2000" dirty="0"/>
              <a:t>NOT (X) gate (1-qubit)</a:t>
            </a:r>
          </a:p>
          <a:p>
            <a:pPr lvl="1"/>
            <a:r>
              <a:rPr lang="en-US" sz="2000" dirty="0"/>
              <a:t>XOR (CNOT) gate (2-qubit)</a:t>
            </a:r>
          </a:p>
          <a:p>
            <a:r>
              <a:rPr lang="en-US" sz="2400" dirty="0"/>
              <a:t>Some gates have no classical counterparts</a:t>
            </a:r>
          </a:p>
          <a:p>
            <a:pPr lvl="1"/>
            <a:r>
              <a:rPr lang="en-US" sz="2000" dirty="0"/>
              <a:t>Hadamard gate (</a:t>
            </a:r>
            <a:r>
              <a:rPr lang="en-US" dirty="0"/>
              <a:t>for </a:t>
            </a:r>
            <a:r>
              <a:rPr lang="en-US" sz="2000" i="1" dirty="0"/>
              <a:t>Superposition</a:t>
            </a:r>
            <a:r>
              <a:rPr lang="en-US" sz="2000" dirty="0"/>
              <a:t>)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190" y="4714359"/>
            <a:ext cx="2550937" cy="144103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741" y="3574910"/>
            <a:ext cx="2357438" cy="32966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E67B4CE8-FF29-19DD-3220-B4F7DF0476E9}"/>
              </a:ext>
            </a:extLst>
          </p:cNvPr>
          <p:cNvGrpSpPr/>
          <p:nvPr/>
        </p:nvGrpSpPr>
        <p:grpSpPr>
          <a:xfrm>
            <a:off x="7977554" y="1250583"/>
            <a:ext cx="3200400" cy="4790336"/>
            <a:chOff x="8248023" y="1386627"/>
            <a:chExt cx="3200400" cy="479033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C479F3F-6E4E-1A0D-F492-B00FDC63AF46}"/>
                </a:ext>
              </a:extLst>
            </p:cNvPr>
            <p:cNvSpPr/>
            <p:nvPr/>
          </p:nvSpPr>
          <p:spPr>
            <a:xfrm>
              <a:off x="8248023" y="2407177"/>
              <a:ext cx="3200400" cy="3200400"/>
            </a:xfrm>
            <a:prstGeom prst="ellipse">
              <a:avLst/>
            </a:prstGeom>
            <a:noFill/>
            <a:ln w="5715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0164360-7415-D674-4D3B-6179580A1AFD}"/>
                </a:ext>
              </a:extLst>
            </p:cNvPr>
            <p:cNvSpPr/>
            <p:nvPr/>
          </p:nvSpPr>
          <p:spPr>
            <a:xfrm>
              <a:off x="8248023" y="3422061"/>
              <a:ext cx="3200400" cy="1170632"/>
            </a:xfrm>
            <a:prstGeom prst="ellipse">
              <a:avLst/>
            </a:prstGeom>
            <a:noFill/>
            <a:ln w="5715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6A1CD46-7BD0-D756-C7D9-94DA11D9735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248023" y="4007377"/>
              <a:ext cx="320040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53372D3-3437-9275-9B49-FEE0715DA9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2958" y="3422061"/>
              <a:ext cx="1135464" cy="1170632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F7A371C-7AFC-544A-B968-9F5279A859E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8248023" y="4007377"/>
              <a:ext cx="3200400" cy="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4E279EC-C0D3-A6F8-FF20-3B873D4BEF3B}"/>
                </a:ext>
              </a:extLst>
            </p:cNvPr>
            <p:cNvSpPr/>
            <p:nvPr/>
          </p:nvSpPr>
          <p:spPr>
            <a:xfrm>
              <a:off x="10276382" y="3038847"/>
              <a:ext cx="132040" cy="113191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1194C09-A9B8-7212-87C4-5E52C04D3387}"/>
                </a:ext>
              </a:extLst>
            </p:cNvPr>
            <p:cNvCxnSpPr/>
            <p:nvPr/>
          </p:nvCxnSpPr>
          <p:spPr>
            <a:xfrm>
              <a:off x="10352715" y="3152038"/>
              <a:ext cx="0" cy="1254762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DFEAE43-2B57-B84D-2C9A-6DDDD20FD187}"/>
                </a:ext>
              </a:extLst>
            </p:cNvPr>
            <p:cNvCxnSpPr>
              <a:stCxn id="56" idx="4"/>
            </p:cNvCxnSpPr>
            <p:nvPr/>
          </p:nvCxnSpPr>
          <p:spPr>
            <a:xfrm flipH="1">
              <a:off x="9848223" y="3152038"/>
              <a:ext cx="494179" cy="855339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266EB7E-987E-8C3F-149C-08C89FB5B013}"/>
                </a:ext>
              </a:extLst>
            </p:cNvPr>
            <p:cNvCxnSpPr/>
            <p:nvPr/>
          </p:nvCxnSpPr>
          <p:spPr>
            <a:xfrm>
              <a:off x="9848223" y="4007377"/>
              <a:ext cx="504492" cy="399423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18545DA9-C76F-90F2-154D-E7F5CC036E13}"/>
                </a:ext>
              </a:extLst>
            </p:cNvPr>
            <p:cNvSpPr/>
            <p:nvPr/>
          </p:nvSpPr>
          <p:spPr>
            <a:xfrm rot="21310929">
              <a:off x="9639396" y="3538043"/>
              <a:ext cx="410356" cy="345823"/>
            </a:xfrm>
            <a:prstGeom prst="arc">
              <a:avLst>
                <a:gd name="adj1" fmla="val 16200000"/>
                <a:gd name="adj2" fmla="val 21180608"/>
              </a:avLst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679F1B1-230F-79F4-073B-F1413C1207E0}"/>
                </a:ext>
              </a:extLst>
            </p:cNvPr>
            <p:cNvSpPr/>
            <p:nvPr/>
          </p:nvSpPr>
          <p:spPr>
            <a:xfrm>
              <a:off x="9870503" y="2972620"/>
              <a:ext cx="7519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28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Calibri" panose="020F0502020204030204" pitchFamily="34" charset="0"/>
                </a:rPr>
                <a:t>θ</a:t>
              </a:r>
              <a:endParaRPr kumimoji="0" 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124D26C-9C75-865C-675F-739FCA0E26DF}"/>
                </a:ext>
              </a:extLst>
            </p:cNvPr>
            <p:cNvSpPr/>
            <p:nvPr/>
          </p:nvSpPr>
          <p:spPr>
            <a:xfrm rot="9143980">
              <a:off x="9654333" y="3902236"/>
              <a:ext cx="414408" cy="403515"/>
            </a:xfrm>
            <a:prstGeom prst="arc">
              <a:avLst>
                <a:gd name="adj1" fmla="val 13661744"/>
                <a:gd name="adj2" fmla="val 21573493"/>
              </a:avLst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headEnd type="triangle" w="med" len="me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F5BD26F8-BA6D-41AE-0DF3-A45D642A0127}"/>
                    </a:ext>
                  </a:extLst>
                </p:cNvPr>
                <p:cNvSpPr/>
                <p:nvPr/>
              </p:nvSpPr>
              <p:spPr>
                <a:xfrm>
                  <a:off x="9687551" y="4114266"/>
                  <a:ext cx="75199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l-GR" sz="2800" b="1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𝝓</m:t>
                        </m:r>
                      </m:oMath>
                    </m:oMathPara>
                  </a14:m>
                  <a:endParaRPr kumimoji="0" lang="en-US" sz="28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85D1432-C8A2-4BC6-9C0A-56296A0FAF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7551" y="4114266"/>
                  <a:ext cx="751998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6926923-F22E-037C-31D1-22DF41522395}"/>
                </a:ext>
              </a:extLst>
            </p:cNvPr>
            <p:cNvSpPr txBox="1"/>
            <p:nvPr/>
          </p:nvSpPr>
          <p:spPr>
            <a:xfrm>
              <a:off x="8874037" y="1386627"/>
              <a:ext cx="2164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Bloch Sphere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0D7DC99-F64F-8429-E036-C3A175603BBD}"/>
                    </a:ext>
                  </a:extLst>
                </p:cNvPr>
                <p:cNvSpPr/>
                <p:nvPr/>
              </p:nvSpPr>
              <p:spPr>
                <a:xfrm>
                  <a:off x="9915053" y="2548141"/>
                  <a:ext cx="74693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kumimoji="0" lang="en-US" sz="2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0" lang="en-US" sz="2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0" lang="el-GR" sz="2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𝜳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kumimoji="0" lang="en-US" sz="28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5053" y="2548141"/>
                  <a:ext cx="74693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3054594-E965-C24D-0760-9EE017B628F7}"/>
                    </a:ext>
                  </a:extLst>
                </p:cNvPr>
                <p:cNvSpPr/>
                <p:nvPr/>
              </p:nvSpPr>
              <p:spPr>
                <a:xfrm>
                  <a:off x="9488067" y="1873873"/>
                  <a:ext cx="74693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kumimoji="0" lang="en-US" sz="2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0" lang="en-US" sz="2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𝟎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kumimoji="0" lang="en-US" sz="28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2" name="Rectangle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8067" y="1873873"/>
                  <a:ext cx="74693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F9A2F87-F94F-38F2-E9C5-0DA4F9DD9009}"/>
                    </a:ext>
                  </a:extLst>
                </p:cNvPr>
                <p:cNvSpPr/>
                <p:nvPr/>
              </p:nvSpPr>
              <p:spPr>
                <a:xfrm>
                  <a:off x="9510170" y="5653743"/>
                  <a:ext cx="74693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kumimoji="0" lang="en-US" sz="2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0" lang="en-US" sz="2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𝟏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kumimoji="0" lang="en-US" sz="28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170" y="5653743"/>
                  <a:ext cx="74693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A7C8B82-5E32-6C16-0D01-73487280AF8D}"/>
                    </a:ext>
                  </a:extLst>
                </p:cNvPr>
                <p:cNvSpPr/>
                <p:nvPr/>
              </p:nvSpPr>
              <p:spPr>
                <a:xfrm>
                  <a:off x="8725286" y="4545867"/>
                  <a:ext cx="74693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kumimoji="0" lang="en-US" sz="2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0" lang="en-US" sz="2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kumimoji="0" lang="en-US" sz="28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5286" y="4545867"/>
                  <a:ext cx="746939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12E1BC0-5E37-EC70-8BD4-4A35D6974413}"/>
                    </a:ext>
                  </a:extLst>
                </p:cNvPr>
                <p:cNvSpPr/>
                <p:nvPr/>
              </p:nvSpPr>
              <p:spPr>
                <a:xfrm>
                  <a:off x="10374811" y="3038847"/>
                  <a:ext cx="74693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kumimoji="0" lang="en-US" sz="2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0" lang="en-US" sz="2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70AD47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kumimoji="0" lang="en-US" sz="28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4811" y="3038847"/>
                  <a:ext cx="746939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35D7CA2-6784-4672-CE78-C912DFA7FA08}"/>
              </a:ext>
            </a:extLst>
          </p:cNvPr>
          <p:cNvSpPr txBox="1"/>
          <p:nvPr/>
        </p:nvSpPr>
        <p:spPr>
          <a:xfrm>
            <a:off x="7805055" y="6014900"/>
            <a:ext cx="370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7030A0"/>
                </a:solidFill>
                <a:latin typeface="Calibri" panose="020F0502020204030204"/>
              </a:rPr>
              <a:t>We embed the hyperspace of a qubit in our real 3D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BE768-DB64-42AD-BD7D-AB7F8644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24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74640-E2D7-4A2F-87F7-0CD7CA16D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CNOT (XOR) Gate (Entanglement)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656700-BB9C-4B6A-BE1E-A5B17C7C2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52" y="2118004"/>
            <a:ext cx="2581635" cy="45726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AB08A0C-E0C4-4FAF-A0C8-390CA898F957}"/>
              </a:ext>
            </a:extLst>
          </p:cNvPr>
          <p:cNvGrpSpPr/>
          <p:nvPr/>
        </p:nvGrpSpPr>
        <p:grpSpPr>
          <a:xfrm>
            <a:off x="5347771" y="1559640"/>
            <a:ext cx="4630111" cy="2218753"/>
            <a:chOff x="462734" y="2862341"/>
            <a:chExt cx="4630111" cy="221875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ADC8F2-17A2-4B54-9254-0E9436ECF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7524" y="2862341"/>
              <a:ext cx="3915321" cy="1819529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5912C3D-A683-4890-8C60-7745FA02A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3716" y="4457779"/>
              <a:ext cx="228600" cy="309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DE546E2-92C3-4B69-9221-25850AD76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0127" y="4498207"/>
              <a:ext cx="228600" cy="2690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C415FE-5C26-4DC6-9D2A-991E3C9FBADE}"/>
                </a:ext>
              </a:extLst>
            </p:cNvPr>
            <p:cNvSpPr txBox="1"/>
            <p:nvPr/>
          </p:nvSpPr>
          <p:spPr>
            <a:xfrm>
              <a:off x="462734" y="4711762"/>
              <a:ext cx="1598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Control Qubit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2DD52D-FFB1-42D1-BE31-9571C67116CC}"/>
                </a:ext>
              </a:extLst>
            </p:cNvPr>
            <p:cNvSpPr/>
            <p:nvPr/>
          </p:nvSpPr>
          <p:spPr>
            <a:xfrm>
              <a:off x="2034680" y="4681870"/>
              <a:ext cx="13465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Target Qubit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57F836-A1F1-4D9F-AF8B-BA14CA2EA229}"/>
              </a:ext>
            </a:extLst>
          </p:cNvPr>
          <p:cNvGrpSpPr/>
          <p:nvPr/>
        </p:nvGrpSpPr>
        <p:grpSpPr>
          <a:xfrm>
            <a:off x="1970532" y="3862741"/>
            <a:ext cx="8403336" cy="2229874"/>
            <a:chOff x="2796005" y="4517671"/>
            <a:chExt cx="8403336" cy="222987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DF279E-13F5-4833-8C5B-344818A79B2F}"/>
                </a:ext>
              </a:extLst>
            </p:cNvPr>
            <p:cNvCxnSpPr/>
            <p:nvPr/>
          </p:nvCxnSpPr>
          <p:spPr>
            <a:xfrm flipV="1">
              <a:off x="2796005" y="5051202"/>
              <a:ext cx="8403336" cy="914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34D824C-F493-477C-99B0-DCF022ECF792}"/>
                </a:ext>
              </a:extLst>
            </p:cNvPr>
            <p:cNvCxnSpPr/>
            <p:nvPr/>
          </p:nvCxnSpPr>
          <p:spPr>
            <a:xfrm flipV="1">
              <a:off x="2796005" y="6162770"/>
              <a:ext cx="8403336" cy="914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DFE0A9-713D-4E17-A9EA-38C7FDC1F9FA}"/>
                </a:ext>
              </a:extLst>
            </p:cNvPr>
            <p:cNvSpPr txBox="1"/>
            <p:nvPr/>
          </p:nvSpPr>
          <p:spPr>
            <a:xfrm flipH="1">
              <a:off x="10175212" y="4517671"/>
              <a:ext cx="1024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1" dirty="0">
                  <a:solidFill>
                    <a:srgbClr val="002060"/>
                  </a:solidFill>
                  <a:latin typeface="Cambria Math" panose="02040503050406030204" pitchFamily="18" charset="0"/>
                </a:rPr>
                <a:t>MSB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15F4B1-C4A1-4691-9D7A-7E03B1C05310}"/>
                </a:ext>
              </a:extLst>
            </p:cNvPr>
            <p:cNvSpPr txBox="1"/>
            <p:nvPr/>
          </p:nvSpPr>
          <p:spPr>
            <a:xfrm flipH="1">
              <a:off x="10175212" y="6162770"/>
              <a:ext cx="1024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1" dirty="0">
                  <a:solidFill>
                    <a:srgbClr val="002060"/>
                  </a:solidFill>
                  <a:latin typeface="Cambria Math" panose="02040503050406030204" pitchFamily="18" charset="0"/>
                </a:rPr>
                <a:t>LSB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5F1E190-5127-4140-B9ED-2BF47F88A27A}"/>
                    </a:ext>
                  </a:extLst>
                </p:cNvPr>
                <p:cNvSpPr/>
                <p:nvPr/>
              </p:nvSpPr>
              <p:spPr>
                <a:xfrm>
                  <a:off x="2796005" y="4589429"/>
                  <a:ext cx="3291839" cy="136511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𝛹</m:t>
                                </m:r>
                              </m:e>
                            </m:d>
                          </m:e>
                        </m:d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l-GR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l-GR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l-GR" sz="2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00</m:t>
                                </m:r>
                              </m:e>
                            </m:d>
                          </m:e>
                        </m:d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l-GR" sz="28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l-G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l-GR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01</m:t>
                                </m:r>
                              </m:e>
                            </m:d>
                          </m:e>
                        </m:d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l-GR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𝛾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l-G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l-GR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  <m:r>
                                  <a:rPr lang="en-US" sz="28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en-US" sz="28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l-GR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𝛿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l-G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l-GR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  <m:r>
                                  <a:rPr lang="en-US" sz="28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800" i="1" dirty="0">
                    <a:solidFill>
                      <a:srgbClr val="00B050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5F1E190-5127-4140-B9ED-2BF47F88A2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6005" y="4589429"/>
                  <a:ext cx="3291839" cy="13651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2BCB6700-69F2-4139-AE95-8152D3AB91F8}"/>
                    </a:ext>
                  </a:extLst>
                </p:cNvPr>
                <p:cNvSpPr/>
                <p:nvPr/>
              </p:nvSpPr>
              <p:spPr>
                <a:xfrm>
                  <a:off x="7742910" y="4589429"/>
                  <a:ext cx="3291839" cy="136511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𝛷</m:t>
                                </m:r>
                              </m:e>
                            </m:d>
                          </m:e>
                        </m:d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l-GR" sz="28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l-GR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l-GR" sz="2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00</m:t>
                                </m:r>
                              </m:e>
                            </m:d>
                          </m:e>
                        </m:d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l-GR" sz="28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l-G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l-GR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01</m:t>
                                </m:r>
                              </m:e>
                            </m:d>
                          </m:e>
                        </m:d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l-GR" sz="28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𝛿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l-G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l-GR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  <m:r>
                                  <a:rPr lang="en-US" sz="28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en-US" sz="28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l-GR" sz="28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𝛾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l-G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l-GR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  <m:r>
                                  <a:rPr lang="en-US" sz="2800" b="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800" i="1" dirty="0">
                    <a:solidFill>
                      <a:srgbClr val="00B050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2BCB6700-69F2-4139-AE95-8152D3AB91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2910" y="4589429"/>
                  <a:ext cx="3291839" cy="13651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9EC36E-ACDA-4D38-9038-6277E9803144}"/>
                </a:ext>
              </a:extLst>
            </p:cNvPr>
            <p:cNvCxnSpPr/>
            <p:nvPr/>
          </p:nvCxnSpPr>
          <p:spPr>
            <a:xfrm flipH="1">
              <a:off x="6807202" y="5149200"/>
              <a:ext cx="1206" cy="906984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59F3C94-AE3D-4CBE-B4FA-FF3B8B4277D4}"/>
                </a:ext>
              </a:extLst>
            </p:cNvPr>
            <p:cNvSpPr/>
            <p:nvPr/>
          </p:nvSpPr>
          <p:spPr>
            <a:xfrm>
              <a:off x="6702430" y="4932196"/>
              <a:ext cx="200967" cy="23111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A1EA120-BDAA-4A6C-9032-E6D06F9BD833}"/>
                    </a:ext>
                  </a:extLst>
                </p:cNvPr>
                <p:cNvSpPr txBox="1"/>
                <p:nvPr/>
              </p:nvSpPr>
              <p:spPr>
                <a:xfrm>
                  <a:off x="6429686" y="5723386"/>
                  <a:ext cx="757445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</m:oMath>
                    </m:oMathPara>
                  </a14:m>
                  <a:endParaRPr lang="en-US" sz="5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A1EA120-BDAA-4A6C-9032-E6D06F9BD8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9686" y="5723386"/>
                  <a:ext cx="75744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B1214-B2EE-4A36-ADE9-E536703B6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02481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74640-E2D7-4A2F-87F7-0CD7CA16D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Entanglement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5780B-7A6D-4445-B1FD-B440CF37D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A720F0-33D3-4DAE-B838-99AF8ED69EE2}"/>
              </a:ext>
            </a:extLst>
          </p:cNvPr>
          <p:cNvGrpSpPr/>
          <p:nvPr/>
        </p:nvGrpSpPr>
        <p:grpSpPr>
          <a:xfrm>
            <a:off x="22748" y="1989527"/>
            <a:ext cx="12502541" cy="3891553"/>
            <a:chOff x="0" y="1916596"/>
            <a:chExt cx="12502541" cy="38915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EA0F954-4C3A-4093-9F95-1D63642BD048}"/>
                    </a:ext>
                  </a:extLst>
                </p:cNvPr>
                <p:cNvSpPr/>
                <p:nvPr/>
              </p:nvSpPr>
              <p:spPr>
                <a:xfrm>
                  <a:off x="0" y="4608278"/>
                  <a:ext cx="3317398" cy="5510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800" i="1" dirty="0">
                    <a:solidFill>
                      <a:srgbClr val="00B050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EA0F954-4C3A-4093-9F95-1D63642BD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608278"/>
                  <a:ext cx="3317398" cy="5510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8E6E827-C36D-464A-8956-C6A4AC04B322}"/>
                    </a:ext>
                  </a:extLst>
                </p:cNvPr>
                <p:cNvSpPr/>
                <p:nvPr/>
              </p:nvSpPr>
              <p:spPr>
                <a:xfrm>
                  <a:off x="0" y="2346795"/>
                  <a:ext cx="3317398" cy="5510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800" i="1" dirty="0">
                    <a:solidFill>
                      <a:srgbClr val="00B050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8E6E827-C36D-464A-8956-C6A4AC04B3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346795"/>
                  <a:ext cx="3317398" cy="55104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BB78F12-C413-47F1-B540-5F26C4F0A83F}"/>
                    </a:ext>
                  </a:extLst>
                </p:cNvPr>
                <p:cNvSpPr/>
                <p:nvPr/>
              </p:nvSpPr>
              <p:spPr>
                <a:xfrm>
                  <a:off x="3534644" y="2953565"/>
                  <a:ext cx="4508310" cy="13616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r>
                    <a:rPr lang="en-US" sz="2800" dirty="0">
                      <a:solidFill>
                        <a:srgbClr val="00B050"/>
                      </a:solidFill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sub>
                      </m:sSub>
                    </m:oMath>
                  </a14:m>
                  <a:endParaRPr lang="en-US" sz="2800" i="1" dirty="0">
                    <a:solidFill>
                      <a:srgbClr val="00B050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  <a:p>
                  <a:r>
                    <a:rPr lang="en-US" sz="2800" i="1" dirty="0">
                      <a:solidFill>
                        <a:srgbClr val="00B050"/>
                      </a:solidFill>
                      <a:latin typeface="Cambria Math" panose="02040503050406030204" pitchFamily="18" charset="0"/>
                      <a:cs typeface="Calibri" panose="020F0502020204030204" pitchFamily="34" charset="0"/>
                    </a:rPr>
                    <a:t>=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en-US" sz="2800" i="1" dirty="0">
                    <a:solidFill>
                      <a:srgbClr val="00B050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BB78F12-C413-47F1-B540-5F26C4F0A8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4644" y="2953565"/>
                  <a:ext cx="4508310" cy="1361655"/>
                </a:xfrm>
                <a:prstGeom prst="rect">
                  <a:avLst/>
                </a:prstGeom>
                <a:blipFill>
                  <a:blip r:embed="rId5"/>
                  <a:stretch>
                    <a:fillRect l="-2842" b="-26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54621D-EE1F-4097-9541-B3D6A14F1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993" y="2686306"/>
              <a:ext cx="11073009" cy="1773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F8D74DC-9816-4FC4-9BFE-0994CFDF85DF}"/>
                </a:ext>
              </a:extLst>
            </p:cNvPr>
            <p:cNvCxnSpPr>
              <a:cxnSpLocks/>
            </p:cNvCxnSpPr>
            <p:nvPr/>
          </p:nvCxnSpPr>
          <p:spPr>
            <a:xfrm>
              <a:off x="844993" y="4936488"/>
              <a:ext cx="11073009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327225-59D7-4ED0-B3A2-218A4936FDB0}"/>
                </a:ext>
              </a:extLst>
            </p:cNvPr>
            <p:cNvSpPr txBox="1"/>
            <p:nvPr/>
          </p:nvSpPr>
          <p:spPr>
            <a:xfrm flipH="1">
              <a:off x="11009536" y="1916596"/>
              <a:ext cx="1024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1" dirty="0">
                  <a:solidFill>
                    <a:srgbClr val="002060"/>
                  </a:solidFill>
                  <a:latin typeface="Cambria Math" panose="02040503050406030204" pitchFamily="18" charset="0"/>
                </a:rPr>
                <a:t>MSB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47A201C-0239-46CA-93CD-82070762E5B8}"/>
                </a:ext>
              </a:extLst>
            </p:cNvPr>
            <p:cNvSpPr txBox="1"/>
            <p:nvPr/>
          </p:nvSpPr>
          <p:spPr>
            <a:xfrm flipH="1">
              <a:off x="11009536" y="5223374"/>
              <a:ext cx="1024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1" dirty="0">
                  <a:solidFill>
                    <a:srgbClr val="002060"/>
                  </a:solidFill>
                  <a:latin typeface="Cambria Math" panose="02040503050406030204" pitchFamily="18" charset="0"/>
                </a:rPr>
                <a:t>LSB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73C5FA-C895-4240-81BB-FCAE6CD8811F}"/>
                </a:ext>
              </a:extLst>
            </p:cNvPr>
            <p:cNvCxnSpPr>
              <a:cxnSpLocks/>
            </p:cNvCxnSpPr>
            <p:nvPr/>
          </p:nvCxnSpPr>
          <p:spPr>
            <a:xfrm>
              <a:off x="7894953" y="2792624"/>
              <a:ext cx="0" cy="2143864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49122EB-E388-4681-ABBF-5C97F15E6F1C}"/>
                </a:ext>
              </a:extLst>
            </p:cNvPr>
            <p:cNvSpPr/>
            <p:nvPr/>
          </p:nvSpPr>
          <p:spPr>
            <a:xfrm>
              <a:off x="7793264" y="2576497"/>
              <a:ext cx="200967" cy="23111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A64A476-9E7F-4C85-90ED-FD0DF898E71C}"/>
                    </a:ext>
                  </a:extLst>
                </p:cNvPr>
                <p:cNvSpPr txBox="1"/>
                <p:nvPr/>
              </p:nvSpPr>
              <p:spPr>
                <a:xfrm>
                  <a:off x="7520520" y="4488037"/>
                  <a:ext cx="757445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</m:oMath>
                    </m:oMathPara>
                  </a14:m>
                  <a:endParaRPr lang="en-US" sz="5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A64A476-9E7F-4C85-90ED-FD0DF898E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0520" y="4488037"/>
                  <a:ext cx="75744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7B16C9E-21B1-4E82-B189-19E2AFD51EAA}"/>
                    </a:ext>
                  </a:extLst>
                </p:cNvPr>
                <p:cNvSpPr/>
                <p:nvPr/>
              </p:nvSpPr>
              <p:spPr>
                <a:xfrm>
                  <a:off x="2798791" y="2233121"/>
                  <a:ext cx="841248" cy="88696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oMath>
                    </m:oMathPara>
                  </a14:m>
                  <a:endParaRPr lang="en-US" sz="3200" b="1" baseline="-25000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7B16C9E-21B1-4E82-B189-19E2AFD51E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8791" y="2233121"/>
                  <a:ext cx="841248" cy="88696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3FE4B8B-6C79-4E5A-AFCB-072F7090C843}"/>
                    </a:ext>
                  </a:extLst>
                </p:cNvPr>
                <p:cNvSpPr/>
                <p:nvPr/>
              </p:nvSpPr>
              <p:spPr>
                <a:xfrm>
                  <a:off x="884187" y="2992356"/>
                  <a:ext cx="3013849" cy="5510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800" i="1" dirty="0">
                    <a:solidFill>
                      <a:srgbClr val="00B050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3FE4B8B-6C79-4E5A-AFCB-072F7090C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187" y="2992356"/>
                  <a:ext cx="3013849" cy="55104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0C1B8EB-DD16-48A5-956B-B9C0B5701194}"/>
                    </a:ext>
                  </a:extLst>
                </p:cNvPr>
                <p:cNvSpPr/>
                <p:nvPr/>
              </p:nvSpPr>
              <p:spPr>
                <a:xfrm>
                  <a:off x="7994231" y="2900726"/>
                  <a:ext cx="4508310" cy="9823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>
                    <a:solidFill>
                      <a:srgbClr val="00B050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0C1B8EB-DD16-48A5-956B-B9C0B57011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231" y="2900726"/>
                  <a:ext cx="4508310" cy="9823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7366193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Quantum Gates and Circuits</a:t>
            </a:r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42DB4201-7991-A275-4D6E-D12DEF4C9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4" y="2768625"/>
            <a:ext cx="4312003" cy="30122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001004-A8A4-6E20-72BB-2E6E872AA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98" y="2971539"/>
            <a:ext cx="6770827" cy="26064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9C7AC2-437C-639A-5310-EC3F4C564D99}"/>
              </a:ext>
            </a:extLst>
          </p:cNvPr>
          <p:cNvSpPr txBox="1"/>
          <p:nvPr/>
        </p:nvSpPr>
        <p:spPr>
          <a:xfrm flipH="1">
            <a:off x="2861309" y="1869989"/>
            <a:ext cx="2005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7030A0"/>
                </a:solidFill>
                <a:latin typeface="Calibri" panose="020F0502020204030204"/>
              </a:rPr>
              <a:t>Quantum gates must be reversible</a:t>
            </a:r>
            <a:endParaRPr lang="en-US" sz="1800" b="1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A1C04-D34D-6030-CE82-287EFF073F55}"/>
              </a:ext>
            </a:extLst>
          </p:cNvPr>
          <p:cNvSpPr txBox="1"/>
          <p:nvPr/>
        </p:nvSpPr>
        <p:spPr>
          <a:xfrm flipH="1">
            <a:off x="6489152" y="1804493"/>
            <a:ext cx="4559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7030A0"/>
                </a:solidFill>
                <a:latin typeface="Calibri" panose="020F0502020204030204"/>
              </a:rPr>
              <a:t>Quantum circuit is the application of operations (microwave/laser pulses) to usually stationary qubit carriers.</a:t>
            </a:r>
            <a:endParaRPr lang="en-US" sz="1800" b="1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A4208-4D10-4D56-A982-ACFD72DB9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30329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Error Correction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No-Cloning Theorem</a:t>
            </a:r>
            <a:r>
              <a:rPr lang="en-US" dirty="0"/>
              <a:t>: It is not allowed to copy an arbitrary state in quantum mechanics</a:t>
            </a:r>
          </a:p>
          <a:p>
            <a:r>
              <a:rPr lang="en-US" dirty="0"/>
              <a:t>Syndrome measurement is used for error correction</a:t>
            </a:r>
          </a:p>
        </p:txBody>
      </p:sp>
      <p:pic>
        <p:nvPicPr>
          <p:cNvPr id="8194" name="Picture 2" descr="https://upload.wikimedia.org/wikipedia/commons/thumb/8/80/Quantum_error_correction_of_bit_flip_using_three_qubits.svg/1920px-Quantum_error_correction_of_bit_flip_using_three_qubits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5" y="4001294"/>
            <a:ext cx="5299075" cy="140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flipH="1">
            <a:off x="7645399" y="5620325"/>
            <a:ext cx="3584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E.g. Through entanglement and syndrome measurement</a:t>
            </a:r>
            <a:endParaRPr lang="en-US" sz="1800" b="1" dirty="0">
              <a:solidFill>
                <a:srgbClr val="7030A0"/>
              </a:solidFill>
            </a:endParaRPr>
          </a:p>
        </p:txBody>
      </p:sp>
      <p:pic>
        <p:nvPicPr>
          <p:cNvPr id="8196" name="Picture 4" descr="Acupuncture &amp; Chinese Medicine | Perth &amp; Melbourne | Ping Ming Healt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638" y="4082612"/>
            <a:ext cx="2306569" cy="153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-123825" y="3493056"/>
            <a:ext cx="3774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7030A0"/>
                </a:solidFill>
              </a:rPr>
              <a:t>Classical Error Correction</a:t>
            </a:r>
            <a:endParaRPr lang="en-US" sz="1800" b="1" baseline="30000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15150" y="3493056"/>
            <a:ext cx="3774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7030A0"/>
                </a:solidFill>
              </a:rPr>
              <a:t>Quantum Error Correction</a:t>
            </a:r>
            <a:endParaRPr lang="en-US" sz="1800" b="1" baseline="300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89175" y="4327663"/>
                <a:ext cx="1387367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0⇒000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1⇒111</m:t>
                      </m:r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75" y="4327663"/>
                <a:ext cx="1387367" cy="1292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C3B26-70B9-4088-803B-743EB67F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1192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C09CB-3455-4D9B-B06F-49F07037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Error Correction: Bit Flip Code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E5D244-0D6D-41E2-A11C-B0A0FDF44077}"/>
                  </a:ext>
                </a:extLst>
              </p:cNvPr>
              <p:cNvSpPr txBox="1"/>
              <p:nvPr/>
            </p:nvSpPr>
            <p:spPr>
              <a:xfrm>
                <a:off x="650790" y="1968843"/>
                <a:ext cx="16727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8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8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sz="1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𝟎𝟎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8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8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E5D244-0D6D-41E2-A11C-B0A0FDF44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90" y="1968843"/>
                <a:ext cx="1672724" cy="369332"/>
              </a:xfrm>
              <a:prstGeom prst="rect">
                <a:avLst/>
              </a:prstGeom>
              <a:blipFill>
                <a:blip r:embed="rId2"/>
                <a:stretch>
                  <a:fillRect l="-10949" t="-119672" r="-37226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A8C6066-C339-4465-A952-C8BE081EE060}"/>
              </a:ext>
            </a:extLst>
          </p:cNvPr>
          <p:cNvGrpSpPr/>
          <p:nvPr/>
        </p:nvGrpSpPr>
        <p:grpSpPr>
          <a:xfrm>
            <a:off x="762050" y="2457078"/>
            <a:ext cx="10301508" cy="2652202"/>
            <a:chOff x="786625" y="2247892"/>
            <a:chExt cx="10389363" cy="2759675"/>
          </a:xfrm>
        </p:grpSpPr>
        <p:pic>
          <p:nvPicPr>
            <p:cNvPr id="5" name="Picture 2" descr="https://upload.wikimedia.org/wikipedia/commons/thumb/8/80/Quantum_error_correction_of_bit_flip_using_three_qubits.svg/1920px-Quantum_error_correction_of_bit_flip_using_three_qubits.svg.png">
              <a:extLst>
                <a:ext uri="{FF2B5EF4-FFF2-40B4-BE49-F238E27FC236}">
                  <a16:creationId xmlns:a16="http://schemas.microsoft.com/office/drawing/2014/main" id="{245A4649-6506-4D9C-B1F6-B529CACE78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625" y="2247892"/>
              <a:ext cx="10389363" cy="275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297B6E-E9CA-406C-A4E6-C0E99F27DBC6}"/>
                </a:ext>
              </a:extLst>
            </p:cNvPr>
            <p:cNvSpPr txBox="1"/>
            <p:nvPr/>
          </p:nvSpPr>
          <p:spPr>
            <a:xfrm>
              <a:off x="4943336" y="3166064"/>
              <a:ext cx="1037968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Flip one bit due to noise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1D5DD4-BFD6-4424-ADA7-91550ED6802C}"/>
                  </a:ext>
                </a:extLst>
              </p:cNvPr>
              <p:cNvSpPr txBox="1"/>
              <p:nvPr/>
            </p:nvSpPr>
            <p:spPr>
              <a:xfrm>
                <a:off x="569525" y="1263394"/>
                <a:ext cx="43386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7030A0"/>
                    </a:solidFill>
                  </a:rPr>
                  <a:t>Qubit to transmit: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𝚿</m:t>
                            </m:r>
                          </m:e>
                        </m:d>
                      </m:e>
                    </m:d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"/>
                        <m:endChr m:val="⟩"/>
                        <m:ctrlPr>
                          <a:rPr lang="en-US" sz="1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sz="18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1D5DD4-BFD6-4424-ADA7-91550ED68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25" y="1263394"/>
                <a:ext cx="4338659" cy="369332"/>
              </a:xfrm>
              <a:prstGeom prst="rect">
                <a:avLst/>
              </a:prstGeom>
              <a:blipFill>
                <a:blip r:embed="rId4"/>
                <a:stretch>
                  <a:fillRect l="-1124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DCC568D1-9E3C-4651-BB4A-937B80920191}"/>
              </a:ext>
            </a:extLst>
          </p:cNvPr>
          <p:cNvGrpSpPr/>
          <p:nvPr/>
        </p:nvGrpSpPr>
        <p:grpSpPr>
          <a:xfrm>
            <a:off x="3171568" y="1927654"/>
            <a:ext cx="1697995" cy="881449"/>
            <a:chOff x="3207636" y="2011981"/>
            <a:chExt cx="1661927" cy="797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73FB458-DC6C-4E9C-B7D6-169ADF7D98E9}"/>
                    </a:ext>
                  </a:extLst>
                </p:cNvPr>
                <p:cNvSpPr txBox="1"/>
                <p:nvPr/>
              </p:nvSpPr>
              <p:spPr>
                <a:xfrm>
                  <a:off x="3207636" y="2011981"/>
                  <a:ext cx="16619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1800" i="1" dirty="0" smtClean="0">
                                <a:ln w="0"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n w="0"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800" i="1" dirty="0">
                                    <a:ln w="0"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n w="0"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  <m:r>
                              <a:rPr lang="en-US" sz="1800" i="1" dirty="0" smtClean="0">
                                <a:ln w="0"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𝟎𝟎</m:t>
                            </m:r>
                          </m:e>
                        </m:d>
                        <m:d>
                          <m:dPr>
                            <m:begChr m:val=""/>
                            <m:endChr m:val="⟩"/>
                            <m:ctrlPr>
                              <a:rPr lang="en-US" sz="1800" i="1" dirty="0">
                                <a:ln w="0"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n w="0"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 dirty="0">
                                <a:ln w="0"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800" i="1" dirty="0">
                                    <a:ln w="0"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n w="0"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800" i="1" dirty="0" smtClean="0">
                                    <a:ln w="0"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>
                    <a:ln w="0">
                      <a:solidFill>
                        <a:sysClr val="windowText" lastClr="000000"/>
                      </a:solidFill>
                    </a:ln>
                    <a:solidFill>
                      <a:srgbClr val="7030A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73FB458-DC6C-4E9C-B7D6-169ADF7D98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7636" y="2011981"/>
                  <a:ext cx="1661927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1470" t="-110448" r="-35842" b="-1641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727B442-4763-40D5-9381-A1E63BEC62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599" y="2381313"/>
              <a:ext cx="146222" cy="4277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42C5D9C-3609-439C-95BE-FDF7C5CF89E7}"/>
              </a:ext>
            </a:extLst>
          </p:cNvPr>
          <p:cNvGrpSpPr/>
          <p:nvPr/>
        </p:nvGrpSpPr>
        <p:grpSpPr>
          <a:xfrm>
            <a:off x="5700527" y="1675214"/>
            <a:ext cx="1661927" cy="1133889"/>
            <a:chOff x="5700527" y="1675214"/>
            <a:chExt cx="1661927" cy="11338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88C273A-D429-4D2D-945D-84ED5FED5603}"/>
                    </a:ext>
                  </a:extLst>
                </p:cNvPr>
                <p:cNvSpPr txBox="1"/>
                <p:nvPr/>
              </p:nvSpPr>
              <p:spPr>
                <a:xfrm>
                  <a:off x="5700527" y="1675214"/>
                  <a:ext cx="16619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i="1" dirty="0">
                      <a:ln w="0">
                        <a:noFill/>
                      </a:ln>
                      <a:solidFill>
                        <a:srgbClr val="7030A0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1</a:t>
                  </a:r>
                  <a:r>
                    <a:rPr lang="en-US" i="1" baseline="30000" dirty="0">
                      <a:ln w="0">
                        <a:noFill/>
                      </a:ln>
                      <a:solidFill>
                        <a:srgbClr val="7030A0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st</a:t>
                  </a:r>
                  <a:r>
                    <a:rPr lang="en-US" i="1" dirty="0">
                      <a:ln w="0">
                        <a:noFill/>
                      </a:ln>
                      <a:solidFill>
                        <a:srgbClr val="7030A0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bit flipped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dirty="0">
                                <a:ln w="0"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n w="0"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dirty="0">
                                    <a:ln w="0"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n w="0"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  <m:r>
                              <a:rPr lang="en-US" i="1" dirty="0" smtClean="0">
                                <a:ln w="0"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𝟎𝟎</m:t>
                            </m:r>
                          </m:e>
                        </m:d>
                        <m:d>
                          <m:dPr>
                            <m:begChr m:val=""/>
                            <m:endChr m:val="⟩"/>
                            <m:ctrlPr>
                              <a:rPr lang="en-US" i="1" dirty="0">
                                <a:ln w="0"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n w="0"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ln w="0"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dirty="0">
                                    <a:ln w="0"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n w="0"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i="1" dirty="0" smtClean="0">
                                    <a:ln w="0"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𝟏𝟏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i="1" dirty="0">
                    <a:ln w="0">
                      <a:noFill/>
                    </a:ln>
                    <a:solidFill>
                      <a:srgbClr val="7030A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88C273A-D429-4D2D-945D-84ED5FED5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0527" y="1675214"/>
                  <a:ext cx="1661927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11722" t="-26415" r="-38828" b="-1103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F7F09A7-4D83-40BF-8D3C-1D6CFC68E5E0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6449390" y="2321545"/>
              <a:ext cx="82101" cy="4875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C1D95AF-56AE-404D-90A0-07CF50D69578}"/>
              </a:ext>
            </a:extLst>
          </p:cNvPr>
          <p:cNvGrpSpPr/>
          <p:nvPr/>
        </p:nvGrpSpPr>
        <p:grpSpPr>
          <a:xfrm>
            <a:off x="7804293" y="1694642"/>
            <a:ext cx="1661927" cy="1114461"/>
            <a:chOff x="7804293" y="1694642"/>
            <a:chExt cx="1661927" cy="11144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1A9D84A-C880-441B-B99E-40891169B3E5}"/>
                    </a:ext>
                  </a:extLst>
                </p:cNvPr>
                <p:cNvSpPr txBox="1"/>
                <p:nvPr/>
              </p:nvSpPr>
              <p:spPr>
                <a:xfrm>
                  <a:off x="7804293" y="1694642"/>
                  <a:ext cx="16619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1800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8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  <m:r>
                              <a:rPr lang="en-US" sz="1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e>
                        </m:d>
                        <m:d>
                          <m:dPr>
                            <m:begChr m:val=""/>
                            <m:endChr m:val="⟩"/>
                            <m:ctrlP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8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1A9D84A-C880-441B-B99E-40891169B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293" y="1694642"/>
                  <a:ext cx="166192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0623" t="-119672" r="-38095" b="-183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BE87575-0218-45F5-9B63-B5B88BEFE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6985" y="2022471"/>
              <a:ext cx="139322" cy="78663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7AE245-FCDD-442B-926B-E99134E001CE}"/>
              </a:ext>
            </a:extLst>
          </p:cNvPr>
          <p:cNvGrpSpPr/>
          <p:nvPr/>
        </p:nvGrpSpPr>
        <p:grpSpPr>
          <a:xfrm>
            <a:off x="9385154" y="2079298"/>
            <a:ext cx="1661927" cy="806482"/>
            <a:chOff x="9385154" y="2074587"/>
            <a:chExt cx="1661927" cy="8064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5D8F85-EA5A-44FA-A5CC-D11B56E8B245}"/>
                    </a:ext>
                  </a:extLst>
                </p:cNvPr>
                <p:cNvSpPr txBox="1"/>
                <p:nvPr/>
              </p:nvSpPr>
              <p:spPr>
                <a:xfrm>
                  <a:off x="9385154" y="2074587"/>
                  <a:ext cx="16619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1800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8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  <m:r>
                              <a:rPr lang="en-US" sz="1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e>
                        </m:d>
                        <m:d>
                          <m:dPr>
                            <m:begChr m:val=""/>
                            <m:endChr m:val="⟩"/>
                            <m:ctrlP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8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5D8F85-EA5A-44FA-A5CC-D11B56E8B2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154" y="2074587"/>
                  <a:ext cx="166192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1029" t="-119672" r="-38235" b="-183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A0AF0E8-7A23-481E-8EB3-E6C8093CAE6A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9910228" y="2443919"/>
              <a:ext cx="305890" cy="4371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DBBF83-8BDA-4904-8B04-2D732F7EF91A}"/>
              </a:ext>
            </a:extLst>
          </p:cNvPr>
          <p:cNvGrpSpPr/>
          <p:nvPr/>
        </p:nvGrpSpPr>
        <p:grpSpPr>
          <a:xfrm>
            <a:off x="3771759" y="4695568"/>
            <a:ext cx="7350793" cy="1182016"/>
            <a:chOff x="3771759" y="4695568"/>
            <a:chExt cx="7350793" cy="11820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71D614A-2D2A-417C-A91A-EE13F411BC28}"/>
                    </a:ext>
                  </a:extLst>
                </p:cNvPr>
                <p:cNvSpPr txBox="1"/>
                <p:nvPr/>
              </p:nvSpPr>
              <p:spPr>
                <a:xfrm>
                  <a:off x="3945923" y="5007909"/>
                  <a:ext cx="341653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i="1" dirty="0">
                      <a:ln w="0">
                        <a:noFill/>
                      </a:ln>
                      <a:solidFill>
                        <a:srgbClr val="7030A0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2</a:t>
                  </a:r>
                  <a:r>
                    <a:rPr lang="en-US" i="1" baseline="30000" dirty="0">
                      <a:ln w="0">
                        <a:noFill/>
                      </a:ln>
                      <a:solidFill>
                        <a:srgbClr val="7030A0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nd</a:t>
                  </a:r>
                  <a:r>
                    <a:rPr lang="en-US" i="1" dirty="0">
                      <a:ln w="0">
                        <a:noFill/>
                      </a:ln>
                      <a:solidFill>
                        <a:srgbClr val="7030A0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bit flipped</a:t>
                  </a:r>
                  <a14:m>
                    <m:oMath xmlns:m="http://schemas.openxmlformats.org/officeDocument/2006/math">
                      <m:r>
                        <a:rPr lang="en-US" i="1" dirty="0">
                          <a:ln w="0">
                            <a:noFill/>
                          </a:ln>
                          <a:solidFill>
                            <a:srgbClr val="7030A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n w="0">
                            <a:noFill/>
                          </a:ln>
                          <a:solidFill>
                            <a:srgbClr val="7030A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 dirty="0">
                              <a:ln w="0">
                                <a:noFill/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n w="0">
                                <a:noFill/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dirty="0">
                                  <a:ln w="0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n w="0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i="1" dirty="0" smtClean="0">
                              <a:ln w="0">
                                <a:noFill/>
                              </a:ln>
                              <a:solidFill>
                                <a:schemeClr val="tx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i="1" dirty="0">
                              <a:ln w="0">
                                <a:noFill/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n w="0">
                                <a:noFill/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ln w="0">
                                <a:noFill/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dirty="0">
                                  <a:ln w="0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n w="0"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i="1" dirty="0" smtClean="0">
                                  <a:ln w="0"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𝟎𝟏</m:t>
                              </m:r>
                            </m:e>
                          </m:d>
                        </m:e>
                      </m:d>
                    </m:oMath>
                  </a14:m>
                  <a:endParaRPr lang="en-US" i="1" dirty="0">
                    <a:ln w="0">
                      <a:noFill/>
                    </a:ln>
                    <a:solidFill>
                      <a:srgbClr val="7030A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71D614A-2D2A-417C-A91A-EE13F411B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5923" y="5007909"/>
                  <a:ext cx="3416531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961" t="-121667" r="-11408" b="-1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7815F0A-7FFF-4268-8F8E-26D623BF16D0}"/>
                    </a:ext>
                  </a:extLst>
                </p:cNvPr>
                <p:cNvSpPr txBox="1"/>
                <p:nvPr/>
              </p:nvSpPr>
              <p:spPr>
                <a:xfrm>
                  <a:off x="7480442" y="5018697"/>
                  <a:ext cx="16619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1800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8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  <m:r>
                              <a:rPr lang="en-US" sz="1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</m:d>
                        <m:d>
                          <m:dPr>
                            <m:begChr m:val=""/>
                            <m:endChr m:val="⟩"/>
                            <m:ctrlP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8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7815F0A-7FFF-4268-8F8E-26D623BF16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442" y="5018697"/>
                  <a:ext cx="166192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0623" t="-119672" r="-38095" b="-183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716322-BC95-4D80-968E-25A417896D82}"/>
                    </a:ext>
                  </a:extLst>
                </p:cNvPr>
                <p:cNvSpPr txBox="1"/>
                <p:nvPr/>
              </p:nvSpPr>
              <p:spPr>
                <a:xfrm>
                  <a:off x="9460625" y="5019260"/>
                  <a:ext cx="16619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1800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8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  <m:r>
                              <a:rPr lang="en-US" sz="1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</m:d>
                        <m:d>
                          <m:dPr>
                            <m:begChr m:val=""/>
                            <m:endChr m:val="⟩"/>
                            <m:ctrlP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8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716322-BC95-4D80-968E-25A417896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0625" y="5019260"/>
                  <a:ext cx="1661927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0989" t="-119672" r="-37729" b="-183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802F50B-13F4-4F4B-BB7F-06BC9EB8FFCC}"/>
                    </a:ext>
                  </a:extLst>
                </p:cNvPr>
                <p:cNvSpPr txBox="1"/>
                <p:nvPr/>
              </p:nvSpPr>
              <p:spPr>
                <a:xfrm>
                  <a:off x="3771759" y="5497463"/>
                  <a:ext cx="3648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i="1" dirty="0" smtClean="0">
                            <a:ln w="0">
                              <a:noFill/>
                            </a:ln>
                            <a:solidFill>
                              <a:srgbClr val="7030A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b="0" i="1" baseline="30000" dirty="0" smtClean="0">
                            <a:ln w="0">
                              <a:noFill/>
                            </a:ln>
                            <a:solidFill>
                              <a:srgbClr val="7030A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rd</m:t>
                        </m:r>
                        <m:r>
                          <m:rPr>
                            <m:nor/>
                          </m:rPr>
                          <a:rPr lang="en-US" i="1" dirty="0" smtClean="0">
                            <a:ln w="0">
                              <a:noFill/>
                            </a:ln>
                            <a:solidFill>
                              <a:srgbClr val="7030A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i="1" dirty="0" smtClean="0">
                            <a:ln w="0">
                              <a:noFill/>
                            </a:ln>
                            <a:solidFill>
                              <a:srgbClr val="7030A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bit</m:t>
                        </m:r>
                        <m:r>
                          <m:rPr>
                            <m:nor/>
                          </m:rPr>
                          <a:rPr lang="en-US" i="1" dirty="0" smtClean="0">
                            <a:ln w="0">
                              <a:noFill/>
                            </a:ln>
                            <a:solidFill>
                              <a:srgbClr val="7030A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i="1" dirty="0" smtClean="0">
                            <a:ln w="0">
                              <a:noFill/>
                            </a:ln>
                            <a:solidFill>
                              <a:srgbClr val="7030A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flipped</m:t>
                        </m:r>
                        <m:r>
                          <a:rPr lang="en-US" i="1" dirty="0">
                            <a:ln w="0">
                              <a:noFill/>
                            </a:ln>
                            <a:solidFill>
                              <a:srgbClr val="7030A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: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1800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8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  <m:r>
                              <a:rPr lang="en-US" sz="1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</m:e>
                        </m:d>
                        <m:d>
                          <m:dPr>
                            <m:begChr m:val=""/>
                            <m:endChr m:val="⟩"/>
                            <m:ctrlP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8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802F50B-13F4-4F4B-BB7F-06BC9EB8FF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1759" y="5497463"/>
                  <a:ext cx="3648360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121667" r="-9365" b="-18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15BAFD-5E01-4ED6-9177-5B9AA8B78BB1}"/>
                    </a:ext>
                  </a:extLst>
                </p:cNvPr>
                <p:cNvSpPr txBox="1"/>
                <p:nvPr/>
              </p:nvSpPr>
              <p:spPr>
                <a:xfrm>
                  <a:off x="7480441" y="5508252"/>
                  <a:ext cx="16619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1800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8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  <m:r>
                              <a:rPr lang="en-US" sz="1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</m:e>
                        </m:d>
                        <m:d>
                          <m:dPr>
                            <m:begChr m:val=""/>
                            <m:endChr m:val="⟩"/>
                            <m:ctrlP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8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𝟎𝟏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15BAFD-5E01-4ED6-9177-5B9AA8B78B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441" y="5508252"/>
                  <a:ext cx="1661927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0623" t="-121667" r="-38095" b="-18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0AB613E-3F59-4D30-AF38-04668C879E40}"/>
                    </a:ext>
                  </a:extLst>
                </p:cNvPr>
                <p:cNvSpPr txBox="1"/>
                <p:nvPr/>
              </p:nvSpPr>
              <p:spPr>
                <a:xfrm>
                  <a:off x="9460625" y="5508252"/>
                  <a:ext cx="16619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1800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8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  <m:r>
                              <a:rPr lang="en-US" sz="1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</m:e>
                        </m:d>
                        <m:d>
                          <m:dPr>
                            <m:begChr m:val=""/>
                            <m:endChr m:val="⟩"/>
                            <m:ctrlP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8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𝟎𝟏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0AB613E-3F59-4D30-AF38-04668C879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0625" y="5508252"/>
                  <a:ext cx="1661927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0989" t="-121667" r="-37729" b="-18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2ADBAFF-09E7-4CE5-9585-3715099E88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9390" y="4695568"/>
              <a:ext cx="61620" cy="3796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E4F252-14EA-4729-982D-7050F223A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73636" y="4695568"/>
              <a:ext cx="61620" cy="3796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017A51C-867C-4031-9A6B-539F579662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79418" y="4695568"/>
              <a:ext cx="61620" cy="3796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BD1E19-DE23-4A14-80CC-BA5DDFD5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181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58788" cy="2852737"/>
          </a:xfrm>
        </p:spPr>
        <p:txBody>
          <a:bodyPr/>
          <a:lstStyle/>
          <a:p>
            <a:r>
              <a:rPr lang="en-US" sz="6000" dirty="0">
                <a:sym typeface="Wingdings" panose="05000000000000000000" pitchFamily="2" charset="2"/>
              </a:rPr>
              <a:t>Part II: Understanding Quantum Gates (Hands-on) </a:t>
            </a:r>
            <a:endParaRPr lang="en-US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831850" y="569913"/>
            <a:ext cx="10515600" cy="2859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>
              <a:buFont typeface="Wingdings" pitchFamily="2" charset="2"/>
              <a:buChar char="§"/>
            </a:pPr>
            <a:r>
              <a:rPr lang="en-US" sz="2400" dirty="0"/>
              <a:t>Use Google Co-lab to write a quantum gate simulator in python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5AD9F-C337-4BB4-BD55-773919671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</p:spTree>
    <p:extLst>
      <p:ext uri="{BB962C8B-B14F-4D97-AF65-F5344CB8AC3E}">
        <p14:creationId xmlns:p14="http://schemas.microsoft.com/office/powerpoint/2010/main" val="3629566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E8E8-C964-4F86-87AF-2FA889394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98021-1845-4BD9-83CF-E4973A7AB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Understand the operations of the following quantum gates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NOT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CNOT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Hadamard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Phase Shift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Z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iSwap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Understand the importance of entanglement gates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Able to code a simple quantum computer simulator based on the template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Understand Tensor Product and Entanglement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C9C3D9-3125-476C-BE3A-1BCA5B27B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62365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2648C-C31B-4360-A20A-EDBD8B39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NOT (X) Gate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A41A0-F560-42DB-B819-79A960B7C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0300F-A478-46D6-BF16-783ACF0063D3}"/>
              </a:ext>
            </a:extLst>
          </p:cNvPr>
          <p:cNvSpPr txBox="1"/>
          <p:nvPr/>
        </p:nvSpPr>
        <p:spPr>
          <a:xfrm>
            <a:off x="659145" y="1295768"/>
            <a:ext cx="551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 gate is defined by how it transforms the basis vectors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EDA36-54F0-4D0B-823E-78E07A727D86}"/>
              </a:ext>
            </a:extLst>
          </p:cNvPr>
          <p:cNvSpPr/>
          <p:nvPr/>
        </p:nvSpPr>
        <p:spPr>
          <a:xfrm>
            <a:off x="228600" y="1905000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Times-BoldItalic"/>
              </a:rPr>
              <a:t>Definition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15289F-1918-4768-8F36-D2EC60B67516}"/>
              </a:ext>
            </a:extLst>
          </p:cNvPr>
          <p:cNvCxnSpPr/>
          <p:nvPr/>
        </p:nvCxnSpPr>
        <p:spPr>
          <a:xfrm>
            <a:off x="1600200" y="213477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88D8679-ECE5-49EB-85D5-068C64BCD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901949"/>
            <a:ext cx="1895740" cy="371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9C8A1A-98EE-4DF0-A595-BDB7F023E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940" y="1866569"/>
            <a:ext cx="1848108" cy="4286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B17F2E-6EB6-48EE-B847-7028522FD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438" y="1809916"/>
            <a:ext cx="1770570" cy="766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FF76A1-85BC-43FC-A9DD-9A1CC6724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868" y="2425006"/>
            <a:ext cx="2345932" cy="682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5F9B2F-BFAE-43E1-B6C3-934062F84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929" y="2462412"/>
            <a:ext cx="2487189" cy="63441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C6DA10-571E-423E-9973-31129319B54D}"/>
              </a:ext>
            </a:extLst>
          </p:cNvPr>
          <p:cNvCxnSpPr/>
          <p:nvPr/>
        </p:nvCxnSpPr>
        <p:spPr>
          <a:xfrm>
            <a:off x="4724400" y="1790373"/>
            <a:ext cx="0" cy="483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FFD74C3-2965-4CE2-B1BD-1A4A18D2E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9595" y="3274761"/>
            <a:ext cx="1778206" cy="296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E0C214-AB1A-4B28-A24B-4DB09EA4E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3532" y="3738694"/>
            <a:ext cx="2258589" cy="5872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5663A6-4B5A-4135-88BE-991B91B361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6032" y="3671266"/>
            <a:ext cx="3507128" cy="6768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C7FB29B-7BA7-402F-9669-3546ECCB8003}"/>
              </a:ext>
            </a:extLst>
          </p:cNvPr>
          <p:cNvSpPr/>
          <p:nvPr/>
        </p:nvSpPr>
        <p:spPr>
          <a:xfrm>
            <a:off x="1779998" y="3233147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-Roman"/>
              </a:rPr>
              <a:t>General state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1338E9-C686-4A8E-A19B-152362469F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1684" y="4870975"/>
            <a:ext cx="5000316" cy="740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6CC1C07-71AC-4B1E-B1B3-A8D245990304}"/>
              </a:ext>
            </a:extLst>
          </p:cNvPr>
          <p:cNvSpPr/>
          <p:nvPr/>
        </p:nvSpPr>
        <p:spPr>
          <a:xfrm>
            <a:off x="1167413" y="4777562"/>
            <a:ext cx="27949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-Roman"/>
              </a:rPr>
              <a:t>NOT gate is Unitary </a:t>
            </a:r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E0E960-06F7-4A8D-8154-285BBE3289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0882" y="5622022"/>
            <a:ext cx="619211" cy="3810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EE874B-ED0A-48ED-87F5-EABD119365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7957" y="5468664"/>
            <a:ext cx="666843" cy="752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B555A9-37EF-4EB7-B5BE-E070BA4D52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3002" y="5455312"/>
            <a:ext cx="781159" cy="7144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2C36D4-CF95-4D3A-B5DC-2678C194C7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53177" y="5565214"/>
            <a:ext cx="561390" cy="6045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0EFC0C-7301-44C6-BF01-4E5B9E73E7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V="1">
            <a:off x="4281436" y="5779722"/>
            <a:ext cx="205104" cy="215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F342B7-E27D-42BB-B0C3-8149CF2959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18665" y="5792408"/>
            <a:ext cx="181000" cy="1905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3D12F6-35E9-4841-88F3-63B092030E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2944" y="5718634"/>
            <a:ext cx="156652" cy="29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560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EFD40-3D03-48B9-8047-8819DCF2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latin typeface="+mn-lt"/>
              </a:rPr>
              <a:t>Construction of 2 qubit gate using Tensor Product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04392-54CA-4C38-9542-49821D06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43769-C464-4650-8004-EEF8E274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80" y="4416670"/>
            <a:ext cx="5406620" cy="1590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64CCC8-8EC0-4028-8086-FB4F5DFD6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95" t="27024" r="19494" b="-1"/>
          <a:stretch/>
        </p:blipFill>
        <p:spPr>
          <a:xfrm>
            <a:off x="310943" y="1646239"/>
            <a:ext cx="5134268" cy="1987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C19A5-EB0A-4E1A-85CD-81FE8D0916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17" t="33671" r="26439"/>
          <a:stretch/>
        </p:blipFill>
        <p:spPr>
          <a:xfrm>
            <a:off x="6224540" y="1825625"/>
            <a:ext cx="4377557" cy="147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2604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E9512-2555-4B82-8557-056683790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78431-7382-4834-8F3D-7B99FD08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tutorial files and hands-on materials</a:t>
            </a:r>
          </a:p>
          <a:p>
            <a:r>
              <a:rPr lang="en-US" dirty="0">
                <a:hlinkClick r:id="rId2"/>
              </a:rPr>
              <a:t>https://github.com/hywong2/QCE2023_Tutorial_21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D3A8B-1FA2-4BB3-B105-C913F0268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38195-BBF4-495B-8858-EFB3851D8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232" y="2972958"/>
            <a:ext cx="20002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2347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CFF9-B9A1-445C-9DBB-145BD6DD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NOT (X) 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05136-C024-4FF9-A824-D80622950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use Google Co-lab to construct 1-qubit and 2-qubit NOT gates</a:t>
            </a:r>
          </a:p>
          <a:p>
            <a:r>
              <a:rPr lang="en-US" dirty="0"/>
              <a:t>Also create a 2-qubit NOT gate using tensor product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A27E4-C467-4729-B113-443D14049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1911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47EB-D080-49F3-93E3-16969A25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XOR (CNOT) Gate (2-qubit)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CF906-7F19-4C77-8FF6-3B341BEF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C4CC38-8E99-49A0-99AE-15689FBC3722}"/>
              </a:ext>
            </a:extLst>
          </p:cNvPr>
          <p:cNvSpPr/>
          <p:nvPr/>
        </p:nvSpPr>
        <p:spPr>
          <a:xfrm>
            <a:off x="676979" y="1651146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Times-BoldItalic"/>
              </a:rPr>
              <a:t>Definition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15F266-31FF-4D28-8ACA-7A9F9620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89" y="1648951"/>
            <a:ext cx="2295845" cy="371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667CB2-DD44-4BBD-811F-26624F2AD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26" y="2070982"/>
            <a:ext cx="3915321" cy="1819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E54F3F-345B-4A8B-A90E-19BA22BE1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129" y="1571854"/>
            <a:ext cx="2581635" cy="45726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3A36A6-84AD-4D70-BF5D-580B7961E1EA}"/>
              </a:ext>
            </a:extLst>
          </p:cNvPr>
          <p:cNvCxnSpPr>
            <a:cxnSpLocks/>
          </p:cNvCxnSpPr>
          <p:nvPr/>
        </p:nvCxnSpPr>
        <p:spPr>
          <a:xfrm flipV="1">
            <a:off x="7100318" y="3666420"/>
            <a:ext cx="228600" cy="30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A1B788-8CCC-41E8-BB88-21D96E84EDFA}"/>
              </a:ext>
            </a:extLst>
          </p:cNvPr>
          <p:cNvCxnSpPr>
            <a:cxnSpLocks/>
          </p:cNvCxnSpPr>
          <p:nvPr/>
        </p:nvCxnSpPr>
        <p:spPr>
          <a:xfrm flipH="1" flipV="1">
            <a:off x="7506729" y="3706848"/>
            <a:ext cx="228600" cy="269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D669D9-4DB6-4B6E-A323-560FF970AFC7}"/>
              </a:ext>
            </a:extLst>
          </p:cNvPr>
          <p:cNvSpPr txBox="1"/>
          <p:nvPr/>
        </p:nvSpPr>
        <p:spPr>
          <a:xfrm>
            <a:off x="5819336" y="3920403"/>
            <a:ext cx="159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Qubit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693725-A07F-4840-882E-41ED8C8325B5}"/>
              </a:ext>
            </a:extLst>
          </p:cNvPr>
          <p:cNvSpPr/>
          <p:nvPr/>
        </p:nvSpPr>
        <p:spPr>
          <a:xfrm>
            <a:off x="7391282" y="3890511"/>
            <a:ext cx="1346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Target Qubit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150BA2-B9B0-430B-8D60-341F77ADD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8389" y="2344850"/>
            <a:ext cx="2133898" cy="13432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515D91-765B-470A-B716-3D2484203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625" y="4319627"/>
            <a:ext cx="4839375" cy="17433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955A38-0E10-4D3F-8CA6-8B079083F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7804" y="4787018"/>
            <a:ext cx="4810796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8431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CFF9-B9A1-445C-9DBB-145BD6DD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XOR (CNOT) Gate (2-qubit)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05136-C024-4FF9-A824-D80622950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use Google Co-lab a CNOT Gate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A27E4-C467-4729-B113-443D14049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415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F951F-F0AE-408C-8A5B-445328FE6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Walsh-</a:t>
            </a:r>
            <a:r>
              <a:rPr lang="en-US" sz="4400" dirty="0" err="1">
                <a:latin typeface="+mn-lt"/>
              </a:rPr>
              <a:t>Hadamad</a:t>
            </a:r>
            <a:r>
              <a:rPr lang="en-US" sz="4400" dirty="0">
                <a:latin typeface="+mn-lt"/>
              </a:rPr>
              <a:t> (</a:t>
            </a:r>
            <a:r>
              <a:rPr lang="en-US" sz="4400" dirty="0" err="1">
                <a:latin typeface="+mn-lt"/>
              </a:rPr>
              <a:t>Hadamad</a:t>
            </a:r>
            <a:r>
              <a:rPr lang="en-US" sz="4400" dirty="0">
                <a:latin typeface="+mn-lt"/>
              </a:rPr>
              <a:t>) Gate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190C13-B30A-4AA1-8419-58D5256B2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065DA2-5B5F-4727-94B6-A250514A4C79}"/>
              </a:ext>
            </a:extLst>
          </p:cNvPr>
          <p:cNvSpPr txBox="1"/>
          <p:nvPr/>
        </p:nvSpPr>
        <p:spPr>
          <a:xfrm>
            <a:off x="846027" y="1497568"/>
            <a:ext cx="996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classical Counter-Part – create super-position (previous gates only change one basis to another)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715FF-B1DE-4056-84C9-1DA9B1524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00562"/>
            <a:ext cx="3429479" cy="1419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04425-715A-489C-976A-23E410960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15" y="2540599"/>
            <a:ext cx="1895740" cy="78115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1287D3-5AA2-4774-9530-A9C07CB0D30A}"/>
              </a:ext>
            </a:extLst>
          </p:cNvPr>
          <p:cNvCxnSpPr>
            <a:stCxn id="6" idx="3"/>
          </p:cNvCxnSpPr>
          <p:nvPr/>
        </p:nvCxnSpPr>
        <p:spPr>
          <a:xfrm flipV="1">
            <a:off x="4115279" y="2910273"/>
            <a:ext cx="8091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6F3CF60-5D1F-421C-9B67-52E4BBF8C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539" y="3947726"/>
            <a:ext cx="5582429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8147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381F8-AB3D-4DD5-B41C-375786E6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Walsh-</a:t>
            </a:r>
            <a:r>
              <a:rPr lang="en-US" sz="4400" dirty="0" err="1">
                <a:latin typeface="+mn-lt"/>
              </a:rPr>
              <a:t>Hadamad</a:t>
            </a:r>
            <a:r>
              <a:rPr lang="en-US" sz="4400" dirty="0">
                <a:latin typeface="+mn-lt"/>
              </a:rPr>
              <a:t> (</a:t>
            </a:r>
            <a:r>
              <a:rPr lang="en-US" sz="4400" dirty="0" err="1">
                <a:latin typeface="+mn-lt"/>
              </a:rPr>
              <a:t>Hadamad</a:t>
            </a:r>
            <a:r>
              <a:rPr lang="en-US" sz="4400" dirty="0">
                <a:latin typeface="+mn-lt"/>
              </a:rPr>
              <a:t>) Gate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FC7179-FD79-4D59-8542-CD57BF09C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32" y="2667737"/>
            <a:ext cx="9660924" cy="344842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507E4-5AE7-4E16-9114-5B79F25AE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4B018-CC1D-4936-B0B7-E816E4F55768}"/>
              </a:ext>
            </a:extLst>
          </p:cNvPr>
          <p:cNvSpPr txBox="1"/>
          <p:nvPr/>
        </p:nvSpPr>
        <p:spPr>
          <a:xfrm>
            <a:off x="1054443" y="153603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program on Google Co-lab</a:t>
            </a:r>
          </a:p>
        </p:txBody>
      </p:sp>
    </p:spTree>
    <p:extLst>
      <p:ext uri="{BB962C8B-B14F-4D97-AF65-F5344CB8AC3E}">
        <p14:creationId xmlns:p14="http://schemas.microsoft.com/office/powerpoint/2010/main" val="175908408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B56D-4CB8-4066-A408-2B702D19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Create an Entanglement Circuit Using Your Simulator!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6D166-F5F4-4178-92EB-92042F425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FB10C-EA5C-40D1-834E-8D9F36E12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32E747-F4D0-43A7-8259-243C96FC44ED}"/>
              </a:ext>
            </a:extLst>
          </p:cNvPr>
          <p:cNvGrpSpPr/>
          <p:nvPr/>
        </p:nvGrpSpPr>
        <p:grpSpPr>
          <a:xfrm>
            <a:off x="22748" y="1989527"/>
            <a:ext cx="12502541" cy="3891553"/>
            <a:chOff x="0" y="1916596"/>
            <a:chExt cx="12502541" cy="38915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41E1712-744B-4F82-B2C1-1F4ABB070F6F}"/>
                    </a:ext>
                  </a:extLst>
                </p:cNvPr>
                <p:cNvSpPr/>
                <p:nvPr/>
              </p:nvSpPr>
              <p:spPr>
                <a:xfrm>
                  <a:off x="0" y="4608278"/>
                  <a:ext cx="3317398" cy="5510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800" i="1" dirty="0">
                    <a:solidFill>
                      <a:srgbClr val="00B050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EA0F954-4C3A-4093-9F95-1D63642BD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608278"/>
                  <a:ext cx="3317398" cy="5510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4D69792-680A-4DB4-B8B1-9318A1C3AA3B}"/>
                    </a:ext>
                  </a:extLst>
                </p:cNvPr>
                <p:cNvSpPr/>
                <p:nvPr/>
              </p:nvSpPr>
              <p:spPr>
                <a:xfrm>
                  <a:off x="0" y="2346795"/>
                  <a:ext cx="3317398" cy="5510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800" i="1" dirty="0">
                    <a:solidFill>
                      <a:srgbClr val="00B050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8E6E827-C36D-464A-8956-C6A4AC04B3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346795"/>
                  <a:ext cx="3317398" cy="55104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6664196-2707-4570-98B3-72C13CA1F891}"/>
                    </a:ext>
                  </a:extLst>
                </p:cNvPr>
                <p:cNvSpPr/>
                <p:nvPr/>
              </p:nvSpPr>
              <p:spPr>
                <a:xfrm>
                  <a:off x="3534644" y="2953565"/>
                  <a:ext cx="4508310" cy="13616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r>
                    <a:rPr lang="en-US" sz="2800" dirty="0">
                      <a:solidFill>
                        <a:srgbClr val="00B050"/>
                      </a:solidFill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sub>
                      </m:sSub>
                    </m:oMath>
                  </a14:m>
                  <a:endParaRPr lang="en-US" sz="2800" i="1" dirty="0">
                    <a:solidFill>
                      <a:srgbClr val="00B050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  <a:p>
                  <a:r>
                    <a:rPr lang="en-US" sz="2800" i="1" dirty="0">
                      <a:solidFill>
                        <a:srgbClr val="00B050"/>
                      </a:solidFill>
                      <a:latin typeface="Cambria Math" panose="02040503050406030204" pitchFamily="18" charset="0"/>
                      <a:cs typeface="Calibri" panose="020F0502020204030204" pitchFamily="34" charset="0"/>
                    </a:rPr>
                    <a:t>=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en-US" sz="2800" i="1" dirty="0">
                    <a:solidFill>
                      <a:srgbClr val="00B050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BB78F12-C413-47F1-B540-5F26C4F0A8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4644" y="2953565"/>
                  <a:ext cx="4508310" cy="1361655"/>
                </a:xfrm>
                <a:prstGeom prst="rect">
                  <a:avLst/>
                </a:prstGeom>
                <a:blipFill>
                  <a:blip r:embed="rId5"/>
                  <a:stretch>
                    <a:fillRect l="-2842" b="-26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A6FDBE-2652-421C-B429-D6ACE0493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993" y="2686306"/>
              <a:ext cx="11073009" cy="1773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D63A30D-979F-4059-9557-300DFDE841B9}"/>
                </a:ext>
              </a:extLst>
            </p:cNvPr>
            <p:cNvCxnSpPr>
              <a:cxnSpLocks/>
            </p:cNvCxnSpPr>
            <p:nvPr/>
          </p:nvCxnSpPr>
          <p:spPr>
            <a:xfrm>
              <a:off x="844993" y="4936488"/>
              <a:ext cx="11073009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48B444-BD31-4A6F-8F52-FB6D80E44C0B}"/>
                </a:ext>
              </a:extLst>
            </p:cNvPr>
            <p:cNvSpPr txBox="1"/>
            <p:nvPr/>
          </p:nvSpPr>
          <p:spPr>
            <a:xfrm flipH="1">
              <a:off x="11009536" y="1916596"/>
              <a:ext cx="1024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1" dirty="0">
                  <a:solidFill>
                    <a:srgbClr val="002060"/>
                  </a:solidFill>
                  <a:latin typeface="Cambria Math" panose="02040503050406030204" pitchFamily="18" charset="0"/>
                </a:rPr>
                <a:t>MSB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9C0F97-1B7E-433D-9D24-B2E2E7E296CA}"/>
                </a:ext>
              </a:extLst>
            </p:cNvPr>
            <p:cNvSpPr txBox="1"/>
            <p:nvPr/>
          </p:nvSpPr>
          <p:spPr>
            <a:xfrm flipH="1">
              <a:off x="11009536" y="5223374"/>
              <a:ext cx="1024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1" dirty="0">
                  <a:solidFill>
                    <a:srgbClr val="002060"/>
                  </a:solidFill>
                  <a:latin typeface="Cambria Math" panose="02040503050406030204" pitchFamily="18" charset="0"/>
                </a:rPr>
                <a:t>LSB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C52E6D5-42E7-4637-8FC3-6D5C1C18FA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4953" y="2792624"/>
              <a:ext cx="0" cy="2143864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A6D7877-2F9B-48F6-9B4D-53630B27DB62}"/>
                </a:ext>
              </a:extLst>
            </p:cNvPr>
            <p:cNvSpPr/>
            <p:nvPr/>
          </p:nvSpPr>
          <p:spPr>
            <a:xfrm>
              <a:off x="7793264" y="2576497"/>
              <a:ext cx="200967" cy="23111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B8A60A-BC06-4D41-9706-5C6D3D2064DD}"/>
                    </a:ext>
                  </a:extLst>
                </p:cNvPr>
                <p:cNvSpPr txBox="1"/>
                <p:nvPr/>
              </p:nvSpPr>
              <p:spPr>
                <a:xfrm>
                  <a:off x="7520520" y="4488037"/>
                  <a:ext cx="757445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</m:oMath>
                    </m:oMathPara>
                  </a14:m>
                  <a:endParaRPr lang="en-US" sz="5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A64A476-9E7F-4C85-90ED-FD0DF898E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0520" y="4488037"/>
                  <a:ext cx="75744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7BFE831-E058-4209-91F2-7CF45F79152B}"/>
                    </a:ext>
                  </a:extLst>
                </p:cNvPr>
                <p:cNvSpPr/>
                <p:nvPr/>
              </p:nvSpPr>
              <p:spPr>
                <a:xfrm>
                  <a:off x="2798791" y="2233121"/>
                  <a:ext cx="841248" cy="88696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oMath>
                    </m:oMathPara>
                  </a14:m>
                  <a:endParaRPr lang="en-US" sz="3200" b="1" baseline="-25000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7B16C9E-21B1-4E82-B189-19E2AFD51E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8791" y="2233121"/>
                  <a:ext cx="841248" cy="88696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281E22-FD8A-4B08-B908-91ABC9A384CD}"/>
                    </a:ext>
                  </a:extLst>
                </p:cNvPr>
                <p:cNvSpPr/>
                <p:nvPr/>
              </p:nvSpPr>
              <p:spPr>
                <a:xfrm>
                  <a:off x="884187" y="2992356"/>
                  <a:ext cx="3013849" cy="5510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800" i="1" dirty="0">
                    <a:solidFill>
                      <a:srgbClr val="00B050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3FE4B8B-6C79-4E5A-AFCB-072F7090C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187" y="2992356"/>
                  <a:ext cx="3013849" cy="55104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5B18FA8-C25F-4C5E-B17F-160FD1D02E18}"/>
                    </a:ext>
                  </a:extLst>
                </p:cNvPr>
                <p:cNvSpPr/>
                <p:nvPr/>
              </p:nvSpPr>
              <p:spPr>
                <a:xfrm>
                  <a:off x="7994231" y="2900726"/>
                  <a:ext cx="4508310" cy="9823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>
                    <a:solidFill>
                      <a:srgbClr val="00B050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0C1B8EB-DD16-48A5-956B-B9C0B57011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231" y="2900726"/>
                  <a:ext cx="4508310" cy="9823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59042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00AD-7F78-4926-8149-F513DDB32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1-Bit Phase Shift Gate and Z-Gate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EDF38-E253-41A3-8E03-3E7475CC7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99F81-2164-4FEA-88BB-9018EA6F2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970" y="3157499"/>
            <a:ext cx="5268060" cy="543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3DD247-9239-43F6-A09A-45470056EC94}"/>
              </a:ext>
            </a:extLst>
          </p:cNvPr>
          <p:cNvSpPr/>
          <p:nvPr/>
        </p:nvSpPr>
        <p:spPr>
          <a:xfrm>
            <a:off x="719780" y="1486869"/>
            <a:ext cx="1341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Times-BoldItalic"/>
              </a:rPr>
              <a:t>Definition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75D8E0-FD9D-463D-B61F-0237174D9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605" y="1465560"/>
            <a:ext cx="1838582" cy="743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0F8A24-579C-4640-A3F4-A6BF4711A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41" y="3071671"/>
            <a:ext cx="1486107" cy="342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B1A15A-DB09-4BD2-8439-4F0CBB844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561" y="2991444"/>
            <a:ext cx="6053706" cy="5664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2EF882-53AA-4D47-A6DA-003B5D3B51C6}"/>
              </a:ext>
            </a:extLst>
          </p:cNvPr>
          <p:cNvSpPr/>
          <p:nvPr/>
        </p:nvSpPr>
        <p:spPr>
          <a:xfrm>
            <a:off x="719780" y="3730758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-Roman"/>
              </a:rPr>
              <a:t>And this is just the </a:t>
            </a:r>
            <a:r>
              <a:rPr lang="en-US" b="1" i="1" dirty="0" err="1">
                <a:latin typeface="MTMIB"/>
              </a:rPr>
              <a:t>σ</a:t>
            </a:r>
            <a:r>
              <a:rPr lang="en-US" sz="800" b="1" i="1" dirty="0" err="1">
                <a:latin typeface="MTMIB"/>
              </a:rPr>
              <a:t>z</a:t>
            </a:r>
            <a:r>
              <a:rPr lang="en-US" sz="800" b="1" i="1" dirty="0">
                <a:latin typeface="MTMIB"/>
              </a:rPr>
              <a:t>  </a:t>
            </a:r>
            <a:r>
              <a:rPr lang="en-US" dirty="0">
                <a:latin typeface="Times-Roman"/>
              </a:rPr>
              <a:t>matrix, one of the important Pauli matrices. And it is also called the </a:t>
            </a:r>
            <a:r>
              <a:rPr lang="en-US" b="1" dirty="0">
                <a:latin typeface="Times-Bold"/>
              </a:rPr>
              <a:t>Z-gate</a:t>
            </a:r>
            <a:r>
              <a:rPr lang="en-US" dirty="0">
                <a:latin typeface="Times-Roman"/>
              </a:rPr>
              <a:t>.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68D0A8-1900-4C45-836B-C40A58026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9021" y="1251421"/>
            <a:ext cx="2526821" cy="11134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22D8AD-53A8-4E7E-B9D3-33A7092EB9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719780" y="4485965"/>
            <a:ext cx="6134101" cy="17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9589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EDBCC-CCE3-48EA-B183-9907AD80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Exchange (SWAP) Gate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C71D00-9C11-41D9-A0E6-707F17D81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22F74A-A83B-4F7A-955D-349B1BBB5CA2}"/>
              </a:ext>
            </a:extLst>
          </p:cNvPr>
          <p:cNvSpPr/>
          <p:nvPr/>
        </p:nvSpPr>
        <p:spPr>
          <a:xfrm>
            <a:off x="846445" y="1631490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Times-BoldItalic"/>
              </a:rPr>
              <a:t>Definition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CC622-6677-497C-B1DF-837B038EF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654" y="1600716"/>
            <a:ext cx="1971950" cy="400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A0C40-F271-4169-95D2-193185ABB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45" y="2360398"/>
            <a:ext cx="2114775" cy="1146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E1794D-B940-4BE7-85FB-EC1EB8C78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8" y="3770221"/>
            <a:ext cx="7888420" cy="22928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A90696-FC40-497B-B8E7-C5E8F90660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460" y="1599764"/>
            <a:ext cx="5860952" cy="161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8827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ym typeface="Wingdings" panose="05000000000000000000" pitchFamily="2" charset="2"/>
              </a:rPr>
              <a:t>Parts III: Deutsch Algorithm (Lecture + Hands-on)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831850" y="569913"/>
            <a:ext cx="10515600" cy="2859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2">
              <a:buFont typeface="Wingdings" pitchFamily="2" charset="2"/>
              <a:buChar char="§"/>
            </a:pPr>
            <a:r>
              <a:rPr lang="en-US" sz="2400" dirty="0"/>
              <a:t>Deutsch Algorithm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dirty="0"/>
              <a:t>Use the Deutsch algorithm to demonstrate the important concepts in quantum computing with IBM quantum composer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dirty="0"/>
              <a:t>Use scripting (IBM Quantum Lab) to run quantum algorithms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25F6-C0D5-47A1-B14E-5603D9A51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</p:spTree>
    <p:extLst>
      <p:ext uri="{BB962C8B-B14F-4D97-AF65-F5344CB8AC3E}">
        <p14:creationId xmlns:p14="http://schemas.microsoft.com/office/powerpoint/2010/main" val="1460498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E8E8-C964-4F86-87AF-2FA889394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98021-1845-4BD9-83CF-E4973A7AB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Understand the concept of Quantum Oracle and its implementation</a:t>
            </a: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Able to use IBM Composer</a:t>
            </a: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Appreciate the meaning of quantum parallelism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Able to program in IBM-Q Quantum Lab with the given circuit</a:t>
            </a:r>
          </a:p>
          <a:p>
            <a:endParaRPr lang="en-US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C9C3D9-3125-476C-BE3A-1BCA5B27B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0909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A3CB-9285-47F7-A033-1285EB68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260C-8263-4B7D-A28C-015B9159D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53331"/>
            <a:ext cx="8935995" cy="4351338"/>
          </a:xfrm>
        </p:spPr>
        <p:txBody>
          <a:bodyPr/>
          <a:lstStyle/>
          <a:p>
            <a:r>
              <a:rPr lang="en-US" sz="1900" dirty="0"/>
              <a:t>Book: </a:t>
            </a:r>
            <a:r>
              <a:rPr lang="en-US" sz="1900" b="1" dirty="0"/>
              <a:t>(</a:t>
            </a:r>
            <a:r>
              <a:rPr lang="en-US" sz="1900" b="1" dirty="0">
                <a:solidFill>
                  <a:srgbClr val="FF0000"/>
                </a:solidFill>
              </a:rPr>
              <a:t>2</a:t>
            </a:r>
            <a:r>
              <a:rPr lang="en-US" sz="1900" b="1" baseline="30000" dirty="0">
                <a:solidFill>
                  <a:srgbClr val="FF0000"/>
                </a:solidFill>
              </a:rPr>
              <a:t>nd</a:t>
            </a:r>
            <a:r>
              <a:rPr lang="en-US" sz="1900" b="1" dirty="0">
                <a:solidFill>
                  <a:srgbClr val="FF0000"/>
                </a:solidFill>
              </a:rPr>
              <a:t> Edition with 200+ questions and answers  and links to teaching videos)</a:t>
            </a:r>
            <a:endParaRPr lang="en-US" sz="1900" dirty="0"/>
          </a:p>
          <a:p>
            <a:pPr lvl="1"/>
            <a:r>
              <a:rPr lang="en-US" sz="1900" b="1" dirty="0">
                <a:solidFill>
                  <a:srgbClr val="7030A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Quantum Computing: From a Layperson to a Programmer in 30 Steps</a:t>
            </a:r>
            <a:r>
              <a:rPr lang="en-US" sz="19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SpringerLink</a:t>
            </a:r>
            <a:r>
              <a:rPr lang="en-US" sz="1900" dirty="0"/>
              <a:t> (</a:t>
            </a:r>
            <a:r>
              <a:rPr lang="en-US" sz="1900" dirty="0">
                <a:hlinkClick r:id="rId2"/>
              </a:rPr>
              <a:t>https://link.springer.com/book/10.1007/978-3-030-98339-0</a:t>
            </a:r>
            <a:r>
              <a:rPr lang="en-US" sz="1900" dirty="0"/>
              <a:t>) (Free if your school has a subscription, connect to VPN)</a:t>
            </a:r>
          </a:p>
          <a:p>
            <a:pPr lvl="1"/>
            <a:endParaRPr lang="en-US" sz="1900" dirty="0"/>
          </a:p>
          <a:p>
            <a:pPr lvl="1"/>
            <a:r>
              <a:rPr lang="en-US" sz="1900" b="1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Quantum Computing: From a Layperson to a Programmer in 30 Steps</a:t>
            </a:r>
            <a:r>
              <a:rPr lang="en-US" sz="19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Wong, Hiu Yung: 9783030983383: Amazon.com: Books</a:t>
            </a:r>
            <a:r>
              <a:rPr lang="en-US" sz="1900" dirty="0"/>
              <a:t> (</a:t>
            </a:r>
            <a:r>
              <a:rPr lang="en-US" sz="1900" dirty="0">
                <a:hlinkClick r:id="rId3"/>
              </a:rPr>
              <a:t>https://www.amazon.com/Introduction-Quantum-Computing-Layperson-Programmer/dp/3030983382</a:t>
            </a:r>
            <a:r>
              <a:rPr lang="en-US" sz="1900" dirty="0"/>
              <a:t> )</a:t>
            </a:r>
          </a:p>
          <a:p>
            <a:r>
              <a:rPr lang="en-US" sz="1900" dirty="0"/>
              <a:t>Videos (</a:t>
            </a:r>
            <a:r>
              <a:rPr lang="en-US" sz="1900" dirty="0" err="1"/>
              <a:t>Youtube</a:t>
            </a:r>
            <a:r>
              <a:rPr lang="en-US" sz="1900" dirty="0"/>
              <a:t>):</a:t>
            </a:r>
          </a:p>
          <a:p>
            <a:pPr lvl="1"/>
            <a:r>
              <a:rPr lang="en-US" sz="1900" b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Quantum Computing From a Layperson to a Programmer in 30 Steps</a:t>
            </a:r>
            <a:r>
              <a:rPr lang="en-US" sz="1900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9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 YouTube</a:t>
            </a:r>
            <a:r>
              <a:rPr lang="en-US" sz="1900" dirty="0"/>
              <a:t> (</a:t>
            </a:r>
            <a:r>
              <a:rPr lang="en-US" sz="1900" dirty="0">
                <a:hlinkClick r:id="rId4"/>
              </a:rPr>
              <a:t>https://www.youtube.com/playlist?list=PLnK6MrIqGXsJfcBdppW3CKJ858zR8P4eP</a:t>
            </a:r>
            <a:r>
              <a:rPr lang="en-US" sz="1900" dirty="0"/>
              <a:t>)</a:t>
            </a:r>
          </a:p>
          <a:p>
            <a:pPr lvl="1"/>
            <a:r>
              <a:rPr lang="en-US" sz="1900" b="1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Quantum Computing Hardware and Architecture – YouTube</a:t>
            </a:r>
            <a:r>
              <a:rPr lang="en-US" sz="1900" b="1" dirty="0">
                <a:solidFill>
                  <a:srgbClr val="7030A0"/>
                </a:solidFill>
              </a:rPr>
              <a:t> </a:t>
            </a:r>
            <a:r>
              <a:rPr lang="en-US" sz="1900" dirty="0"/>
              <a:t>(</a:t>
            </a:r>
            <a:r>
              <a:rPr lang="en-US" sz="1900" dirty="0">
                <a:hlinkClick r:id="rId5"/>
              </a:rPr>
              <a:t>https://www.youtube.com/playlist?list=PLnK6MrIqGXsL1KShnocSdwNSiKnBodpie</a:t>
            </a:r>
            <a:r>
              <a:rPr lang="en-US" sz="1900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693628-FA66-4FCB-9FDD-1C844EA68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EDD743-C006-4D8A-916F-C8A51BE0B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349" y="1390137"/>
            <a:ext cx="1329368" cy="13036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41DA73-CB8C-47B7-A5C7-96C172312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5349" y="2693775"/>
            <a:ext cx="1395732" cy="13957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149508-C899-44FD-9F47-390597F497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3587" y="4089507"/>
            <a:ext cx="1345706" cy="13957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3C619-F60D-409D-9D11-74167C6211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5349" y="5404189"/>
            <a:ext cx="1329368" cy="13016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45DFC5-0205-4481-8504-5745534041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5349" y="5419802"/>
            <a:ext cx="1329368" cy="130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0542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5AB0-6A9F-4CFC-8BBC-10316C3F5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Deutsch’s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1945E-5346-4718-A547-341C5886F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80" y="2034785"/>
            <a:ext cx="3449320" cy="1820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E4BB3B-1FBF-4C26-AACB-66FB9652C59D}"/>
              </a:ext>
            </a:extLst>
          </p:cNvPr>
          <p:cNvSpPr txBox="1"/>
          <p:nvPr/>
        </p:nvSpPr>
        <p:spPr>
          <a:xfrm>
            <a:off x="1283305" y="1305394"/>
            <a:ext cx="568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Finding if a Boolean function is balanced or constant.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780F59-B5BB-4B51-AB86-D721BBBFC969}"/>
              </a:ext>
            </a:extLst>
          </p:cNvPr>
          <p:cNvSpPr/>
          <p:nvPr/>
        </p:nvSpPr>
        <p:spPr>
          <a:xfrm>
            <a:off x="5003152" y="2005090"/>
            <a:ext cx="99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constant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4FBBDA-8F64-4BF8-B2B9-05C3D3ADDF9D}"/>
              </a:ext>
            </a:extLst>
          </p:cNvPr>
          <p:cNvCxnSpPr/>
          <p:nvPr/>
        </p:nvCxnSpPr>
        <p:spPr>
          <a:xfrm>
            <a:off x="4419600" y="2183025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324AB1-5ACD-4444-BC7A-581C68471026}"/>
              </a:ext>
            </a:extLst>
          </p:cNvPr>
          <p:cNvCxnSpPr/>
          <p:nvPr/>
        </p:nvCxnSpPr>
        <p:spPr>
          <a:xfrm>
            <a:off x="4419600" y="2627942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6B3B7A-3EA1-46D6-9CEF-A36C1605A173}"/>
              </a:ext>
            </a:extLst>
          </p:cNvPr>
          <p:cNvCxnSpPr/>
          <p:nvPr/>
        </p:nvCxnSpPr>
        <p:spPr>
          <a:xfrm>
            <a:off x="4419600" y="3053491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944188-00E4-4A46-B415-95256845F77D}"/>
              </a:ext>
            </a:extLst>
          </p:cNvPr>
          <p:cNvCxnSpPr>
            <a:cxnSpLocks/>
          </p:cNvCxnSpPr>
          <p:nvPr/>
        </p:nvCxnSpPr>
        <p:spPr>
          <a:xfrm>
            <a:off x="4419600" y="3554625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8B53B-0325-4D53-B950-1C092DDEDA26}"/>
              </a:ext>
            </a:extLst>
          </p:cNvPr>
          <p:cNvSpPr/>
          <p:nvPr/>
        </p:nvSpPr>
        <p:spPr>
          <a:xfrm>
            <a:off x="5003152" y="3363229"/>
            <a:ext cx="99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constant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17EAF9-6A57-4F23-B5D0-330ACE5E838A}"/>
              </a:ext>
            </a:extLst>
          </p:cNvPr>
          <p:cNvSpPr/>
          <p:nvPr/>
        </p:nvSpPr>
        <p:spPr>
          <a:xfrm>
            <a:off x="5025880" y="2436108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balanced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37BEC4-D3E8-48CC-8E95-B8ED23E5A712}"/>
              </a:ext>
            </a:extLst>
          </p:cNvPr>
          <p:cNvSpPr/>
          <p:nvPr/>
        </p:nvSpPr>
        <p:spPr>
          <a:xfrm>
            <a:off x="5025879" y="2868825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balanced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1986BD-66F3-4DF5-BA44-BE4C8A33F611}"/>
              </a:ext>
            </a:extLst>
          </p:cNvPr>
          <p:cNvSpPr/>
          <p:nvPr/>
        </p:nvSpPr>
        <p:spPr>
          <a:xfrm>
            <a:off x="6653994" y="1291857"/>
            <a:ext cx="18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Boolean function: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86692-B7CE-4BDF-A573-EAF327A11C90}"/>
              </a:ext>
            </a:extLst>
          </p:cNvPr>
          <p:cNvSpPr/>
          <p:nvPr/>
        </p:nvSpPr>
        <p:spPr>
          <a:xfrm>
            <a:off x="8508989" y="1305394"/>
            <a:ext cx="3457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f : {0, 1} → {0, 1}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C975D0-AB5D-4A45-B3CD-98116F6E2E4C}"/>
              </a:ext>
            </a:extLst>
          </p:cNvPr>
          <p:cNvSpPr txBox="1"/>
          <p:nvPr/>
        </p:nvSpPr>
        <p:spPr>
          <a:xfrm>
            <a:off x="1160780" y="4052561"/>
            <a:ext cx="708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Classically, </a:t>
            </a:r>
            <a:r>
              <a:rPr lang="en-US" dirty="0">
                <a:solidFill>
                  <a:srgbClr val="7030A0"/>
                </a:solidFill>
              </a:rPr>
              <a:t>2 computations</a:t>
            </a:r>
            <a:r>
              <a:rPr lang="en-US" dirty="0"/>
              <a:t>, f(0) and f(1) </a:t>
            </a:r>
          </a:p>
          <a:p>
            <a:r>
              <a:rPr lang="en-US" dirty="0"/>
              <a:t>Quantum Computing: </a:t>
            </a:r>
            <a:r>
              <a:rPr lang="en-US" dirty="0">
                <a:solidFill>
                  <a:srgbClr val="7030A0"/>
                </a:solidFill>
              </a:rPr>
              <a:t>1 computation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1C3F42-CB30-4356-A68B-0E7A0E12EE84}"/>
              </a:ext>
            </a:extLst>
          </p:cNvPr>
          <p:cNvGrpSpPr/>
          <p:nvPr/>
        </p:nvGrpSpPr>
        <p:grpSpPr>
          <a:xfrm>
            <a:off x="7623435" y="4052561"/>
            <a:ext cx="4188390" cy="1821233"/>
            <a:chOff x="7507723" y="1877783"/>
            <a:chExt cx="4188390" cy="182123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367E265-90FE-4DD2-9AA2-DC3548890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7723" y="1877783"/>
              <a:ext cx="2002532" cy="182123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047130-82D4-45FF-9721-147B6984AA39}"/>
                </a:ext>
              </a:extLst>
            </p:cNvPr>
            <p:cNvSpPr txBox="1"/>
            <p:nvPr/>
          </p:nvSpPr>
          <p:spPr>
            <a:xfrm>
              <a:off x="8981231" y="2507944"/>
              <a:ext cx="2714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7030A0"/>
                  </a:solidFill>
                </a:rPr>
                <a:t>Learn the details</a:t>
              </a:r>
              <a:endParaRPr lang="en-US" sz="1800" b="1" baseline="30000" dirty="0">
                <a:solidFill>
                  <a:srgbClr val="7030A0"/>
                </a:solidFill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3644D-E14D-4AE2-BE95-8E597C85C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4141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FE012-BF3F-4F13-8B83-4AC220F7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Quantum Oracle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6E7034-4A69-48C6-920F-4C12F9352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56BA58-FF2B-43EF-8A78-BAC07172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677" y="2417321"/>
            <a:ext cx="3724275" cy="600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DC1F76-A9D2-47C8-8490-223DAFFB9EA9}"/>
              </a:ext>
            </a:extLst>
          </p:cNvPr>
          <p:cNvSpPr txBox="1"/>
          <p:nvPr/>
        </p:nvSpPr>
        <p:spPr>
          <a:xfrm>
            <a:off x="814771" y="162067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Create a </a:t>
            </a:r>
            <a:r>
              <a:rPr lang="en-US" sz="2400" dirty="0">
                <a:solidFill>
                  <a:srgbClr val="7030A0"/>
                </a:solidFill>
              </a:rPr>
              <a:t>Quantum Oracle (Encode the Problem)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089E8-2D71-4639-942C-B6B2B4425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559"/>
          <a:stretch/>
        </p:blipFill>
        <p:spPr>
          <a:xfrm>
            <a:off x="7467852" y="1381949"/>
            <a:ext cx="3848100" cy="103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CA3001-32F7-4BAE-B158-6F3B72517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6" y="3931247"/>
            <a:ext cx="6610350" cy="2305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CA1D64-0FBE-4651-8BFE-C76D44D02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71" y="3353994"/>
            <a:ext cx="6410325" cy="45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2B6D51-BEDB-484F-9D06-5E18AD4F669A}"/>
              </a:ext>
            </a:extLst>
          </p:cNvPr>
          <p:cNvSpPr txBox="1"/>
          <p:nvPr/>
        </p:nvSpPr>
        <p:spPr>
          <a:xfrm>
            <a:off x="845409" y="2817341"/>
            <a:ext cx="2968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373758689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063BD-008F-4EF2-B57D-75B93ED5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Deutsch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27A105-1741-4179-B650-CD1C0B56396F}"/>
                  </a:ext>
                </a:extLst>
              </p:cNvPr>
              <p:cNvSpPr txBox="1"/>
              <p:nvPr/>
            </p:nvSpPr>
            <p:spPr>
              <a:xfrm>
                <a:off x="4411610" y="1345632"/>
                <a:ext cx="281525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27A105-1741-4179-B650-CD1C0B563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610" y="1345632"/>
                <a:ext cx="2815258" cy="299249"/>
              </a:xfrm>
              <a:prstGeom prst="rect">
                <a:avLst/>
              </a:prstGeom>
              <a:blipFill>
                <a:blip r:embed="rId2"/>
                <a:stretch>
                  <a:fillRect l="-216" t="-163265" r="-18182" b="-2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CE9396D-3FA8-4A27-9A75-0F466CFC42AD}"/>
              </a:ext>
            </a:extLst>
          </p:cNvPr>
          <p:cNvSpPr txBox="1"/>
          <p:nvPr/>
        </p:nvSpPr>
        <p:spPr>
          <a:xfrm flipH="1">
            <a:off x="1212574" y="1321692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Quantum Oracle: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62A813-89F1-48D9-8AB3-A13499E385C3}"/>
              </a:ext>
            </a:extLst>
          </p:cNvPr>
          <p:cNvSpPr txBox="1"/>
          <p:nvPr/>
        </p:nvSpPr>
        <p:spPr>
          <a:xfrm flipH="1">
            <a:off x="1212574" y="176846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Prepare Initial State: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0376DC-1574-45F2-B057-AC99CCCA7833}"/>
                  </a:ext>
                </a:extLst>
              </p:cNvPr>
              <p:cNvSpPr txBox="1"/>
              <p:nvPr/>
            </p:nvSpPr>
            <p:spPr>
              <a:xfrm>
                <a:off x="4411610" y="1652225"/>
                <a:ext cx="5011948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0376DC-1574-45F2-B057-AC99CCCA7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610" y="1652225"/>
                <a:ext cx="5011948" cy="572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BE8CA61A-C358-4F54-91A7-6A8A4CE219D1}"/>
              </a:ext>
            </a:extLst>
          </p:cNvPr>
          <p:cNvSpPr txBox="1"/>
          <p:nvPr/>
        </p:nvSpPr>
        <p:spPr>
          <a:xfrm flipH="1">
            <a:off x="1212574" y="2340686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Operation (parallelism):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D8B1E35-2377-4F25-840F-0D821187C779}"/>
                  </a:ext>
                </a:extLst>
              </p:cNvPr>
              <p:cNvSpPr/>
              <p:nvPr/>
            </p:nvSpPr>
            <p:spPr>
              <a:xfrm>
                <a:off x="4354859" y="2335842"/>
                <a:ext cx="805284" cy="391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D8B1E35-2377-4F25-840F-0D821187C7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859" y="2335842"/>
                <a:ext cx="805284" cy="391582"/>
              </a:xfrm>
              <a:prstGeom prst="rect">
                <a:avLst/>
              </a:prstGeom>
              <a:blipFill>
                <a:blip r:embed="rId4"/>
                <a:stretch>
                  <a:fillRect t="-112500" r="-59848" b="-17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080A7B-666F-476D-8E99-BDAA73B1ED8C}"/>
                  </a:ext>
                </a:extLst>
              </p:cNvPr>
              <p:cNvSpPr txBox="1"/>
              <p:nvPr/>
            </p:nvSpPr>
            <p:spPr>
              <a:xfrm flipH="1">
                <a:off x="1212574" y="2822501"/>
                <a:ext cx="34356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Operation (prepare to measurement in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8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Basis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080A7B-666F-476D-8E99-BDAA73B1E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212574" y="2822501"/>
                <a:ext cx="3435626" cy="646331"/>
              </a:xfrm>
              <a:prstGeom prst="rect">
                <a:avLst/>
              </a:prstGeom>
              <a:blipFill>
                <a:blip r:embed="rId5"/>
                <a:stretch>
                  <a:fillRect l="-1596" t="-26415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24C2DC3-21AF-4A13-ADD1-DA22EC9F42D2}"/>
                  </a:ext>
                </a:extLst>
              </p:cNvPr>
              <p:cNvSpPr/>
              <p:nvPr/>
            </p:nvSpPr>
            <p:spPr>
              <a:xfrm>
                <a:off x="4395598" y="2975157"/>
                <a:ext cx="1700402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24C2DC3-21AF-4A13-ADD1-DA22EC9F4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598" y="2975157"/>
                <a:ext cx="1700402" cy="391582"/>
              </a:xfrm>
              <a:prstGeom prst="rect">
                <a:avLst/>
              </a:prstGeom>
              <a:blipFill>
                <a:blip r:embed="rId6"/>
                <a:stretch>
                  <a:fillRect t="-112500" r="-27957" b="-17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09D798B-16D0-4890-8137-DDDEB486B254}"/>
                  </a:ext>
                </a:extLst>
              </p:cNvPr>
              <p:cNvSpPr txBox="1"/>
              <p:nvPr/>
            </p:nvSpPr>
            <p:spPr>
              <a:xfrm flipH="1">
                <a:off x="1212574" y="3651131"/>
                <a:ext cx="99932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Measurement 1</a:t>
                </a:r>
                <a:r>
                  <a:rPr lang="en-US" baseline="30000" dirty="0"/>
                  <a:t>st</a:t>
                </a:r>
                <a:r>
                  <a:rPr lang="en-US" dirty="0"/>
                  <a:t> bit:	        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, constant;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, balanced; 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09D798B-16D0-4890-8137-DDDEB486B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212574" y="3651131"/>
                <a:ext cx="9993283" cy="369332"/>
              </a:xfrm>
              <a:prstGeom prst="rect">
                <a:avLst/>
              </a:prstGeom>
              <a:blipFill>
                <a:blip r:embed="rId7"/>
                <a:stretch>
                  <a:fillRect l="-549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02204333-348B-4089-BB63-FF7249130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4484039"/>
            <a:ext cx="7887801" cy="181952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EDB722-EF52-423E-9B41-E0172000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7302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4C3E-45DE-40EE-8D31-4A85AAC5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Parallel Operation in Deutsch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E7D6C-DFAF-44E3-8133-FF699EE58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F2F409-9564-40A5-A43E-A651AE1FA6A6}"/>
              </a:ext>
            </a:extLst>
          </p:cNvPr>
          <p:cNvGrpSpPr/>
          <p:nvPr/>
        </p:nvGrpSpPr>
        <p:grpSpPr>
          <a:xfrm>
            <a:off x="533401" y="1988724"/>
            <a:ext cx="5274276" cy="3268490"/>
            <a:chOff x="533400" y="1422314"/>
            <a:chExt cx="8262551" cy="51165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45B0AD-453B-4220-A47A-6C4975C09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0776" y="2938462"/>
              <a:ext cx="7115175" cy="36004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00F52A-EF03-4BAC-BC62-93415A831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1422314"/>
              <a:ext cx="8077200" cy="165735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1CD5E5F-6196-46CB-9778-7EB899664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887" y="1988724"/>
            <a:ext cx="5086712" cy="22634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05D746-9540-419B-9EB2-1FB762003E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559"/>
          <a:stretch/>
        </p:blipFill>
        <p:spPr>
          <a:xfrm>
            <a:off x="8060976" y="5196068"/>
            <a:ext cx="3848100" cy="1035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128BF1-9BDE-46DB-B5B6-C795C46565E5}"/>
                  </a:ext>
                </a:extLst>
              </p:cNvPr>
              <p:cNvSpPr txBox="1"/>
              <p:nvPr/>
            </p:nvSpPr>
            <p:spPr>
              <a:xfrm>
                <a:off x="636499" y="5611317"/>
                <a:ext cx="396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If constant,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still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in MSB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128BF1-9BDE-46DB-B5B6-C795C4656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9" y="5611317"/>
                <a:ext cx="3962400" cy="369332"/>
              </a:xfrm>
              <a:prstGeom prst="rect">
                <a:avLst/>
              </a:prstGeom>
              <a:blipFill>
                <a:blip r:embed="rId6"/>
                <a:stretch>
                  <a:fillRect l="-1231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A1D54713-43E6-4DC6-ADCA-3B3BA9E1B96F}"/>
              </a:ext>
            </a:extLst>
          </p:cNvPr>
          <p:cNvSpPr/>
          <p:nvPr/>
        </p:nvSpPr>
        <p:spPr>
          <a:xfrm>
            <a:off x="4670854" y="1886472"/>
            <a:ext cx="881449" cy="116097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3BAE9C-50BA-40F3-9605-8AFFF6FDEF76}"/>
                  </a:ext>
                </a:extLst>
              </p:cNvPr>
              <p:cNvSpPr txBox="1"/>
              <p:nvPr/>
            </p:nvSpPr>
            <p:spPr>
              <a:xfrm>
                <a:off x="6540087" y="4761073"/>
                <a:ext cx="52976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If balanced,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becomes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in MSB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3BAE9C-50BA-40F3-9605-8AFFF6FDE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087" y="4761073"/>
                <a:ext cx="5297686" cy="369332"/>
              </a:xfrm>
              <a:prstGeom prst="rect">
                <a:avLst/>
              </a:prstGeom>
              <a:blipFill>
                <a:blip r:embed="rId7"/>
                <a:stretch>
                  <a:fillRect l="-1036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CEE32D61-2099-46ED-8221-B332EFF01E78}"/>
              </a:ext>
            </a:extLst>
          </p:cNvPr>
          <p:cNvSpPr/>
          <p:nvPr/>
        </p:nvSpPr>
        <p:spPr>
          <a:xfrm>
            <a:off x="893805" y="2033547"/>
            <a:ext cx="308919" cy="45428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EEA5C9-4936-42E9-BB4F-A1FF1C9D5207}"/>
              </a:ext>
            </a:extLst>
          </p:cNvPr>
          <p:cNvSpPr/>
          <p:nvPr/>
        </p:nvSpPr>
        <p:spPr>
          <a:xfrm>
            <a:off x="1701869" y="4778213"/>
            <a:ext cx="308919" cy="45428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BE5AD7-1DD3-4467-8353-9181A081B897}"/>
              </a:ext>
            </a:extLst>
          </p:cNvPr>
          <p:cNvSpPr/>
          <p:nvPr/>
        </p:nvSpPr>
        <p:spPr>
          <a:xfrm>
            <a:off x="11052739" y="1929721"/>
            <a:ext cx="439045" cy="55811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644DD5-C2A7-479E-9D6F-ED9C99146DF0}"/>
              </a:ext>
            </a:extLst>
          </p:cNvPr>
          <p:cNvSpPr/>
          <p:nvPr/>
        </p:nvSpPr>
        <p:spPr>
          <a:xfrm>
            <a:off x="8940871" y="2529677"/>
            <a:ext cx="439045" cy="55811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778B82-0017-4AF7-8ABC-D3C5800C1CBB}"/>
              </a:ext>
            </a:extLst>
          </p:cNvPr>
          <p:cNvSpPr/>
          <p:nvPr/>
        </p:nvSpPr>
        <p:spPr>
          <a:xfrm>
            <a:off x="6935965" y="2051931"/>
            <a:ext cx="308919" cy="45428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0464A7-1459-413E-A48E-D7935E35CD58}"/>
              </a:ext>
            </a:extLst>
          </p:cNvPr>
          <p:cNvSpPr/>
          <p:nvPr/>
        </p:nvSpPr>
        <p:spPr>
          <a:xfrm>
            <a:off x="7776771" y="3704371"/>
            <a:ext cx="308919" cy="45428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D50B0A-861B-4D75-9B0E-6CB5BAB92E22}"/>
                  </a:ext>
                </a:extLst>
              </p:cNvPr>
              <p:cNvSpPr txBox="1"/>
              <p:nvPr/>
            </p:nvSpPr>
            <p:spPr>
              <a:xfrm>
                <a:off x="4231211" y="1299643"/>
                <a:ext cx="6027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are evaluated at the same time!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D50B0A-861B-4D75-9B0E-6CB5BAB92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211" y="1299643"/>
                <a:ext cx="6027346" cy="369332"/>
              </a:xfrm>
              <a:prstGeom prst="rect">
                <a:avLst/>
              </a:prstGeom>
              <a:blipFill>
                <a:blip r:embed="rId8"/>
                <a:stretch>
                  <a:fillRect l="-30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05293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C96A-84BF-4B3B-8BF4-537EC307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Live Demonstration on IBM-Q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A2F3D-CE98-4BAF-8E04-49A5924E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37" y="2273460"/>
            <a:ext cx="5076825" cy="2028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BDF67-F592-4240-9E1C-E44C2D42A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519" y="1768693"/>
            <a:ext cx="2396850" cy="2184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A138B-5235-4B85-822A-ED5775061209}"/>
              </a:ext>
            </a:extLst>
          </p:cNvPr>
          <p:cNvSpPr txBox="1"/>
          <p:nvPr/>
        </p:nvSpPr>
        <p:spPr>
          <a:xfrm>
            <a:off x="1546778" y="1907690"/>
            <a:ext cx="157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Step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9E04A-C6BA-48CB-8109-A41B989C6AF6}"/>
              </a:ext>
            </a:extLst>
          </p:cNvPr>
          <p:cNvSpPr txBox="1"/>
          <p:nvPr/>
        </p:nvSpPr>
        <p:spPr>
          <a:xfrm>
            <a:off x="3024583" y="1907689"/>
            <a:ext cx="157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Step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CA20FE-FC74-4CCB-B195-24534DD5073E}"/>
              </a:ext>
            </a:extLst>
          </p:cNvPr>
          <p:cNvSpPr txBox="1"/>
          <p:nvPr/>
        </p:nvSpPr>
        <p:spPr>
          <a:xfrm>
            <a:off x="4463714" y="1907688"/>
            <a:ext cx="157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Step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A0AB4C-27D6-4328-B412-48B0AD51F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492" y="1768692"/>
            <a:ext cx="2034181" cy="21910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2E5A92-1335-441F-8B88-2361A546AF03}"/>
              </a:ext>
            </a:extLst>
          </p:cNvPr>
          <p:cNvSpPr txBox="1"/>
          <p:nvPr/>
        </p:nvSpPr>
        <p:spPr>
          <a:xfrm>
            <a:off x="6262120" y="1239559"/>
            <a:ext cx="1755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Simulation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5C8AF-C85B-4AE5-A5EC-B0A5728D0DCE}"/>
              </a:ext>
            </a:extLst>
          </p:cNvPr>
          <p:cNvSpPr txBox="1"/>
          <p:nvPr/>
        </p:nvSpPr>
        <p:spPr>
          <a:xfrm>
            <a:off x="8444492" y="1279960"/>
            <a:ext cx="2164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Real Computer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6DD57D-CA85-4591-AB40-CAFD8C1B32C2}"/>
              </a:ext>
            </a:extLst>
          </p:cNvPr>
          <p:cNvSpPr/>
          <p:nvPr/>
        </p:nvSpPr>
        <p:spPr>
          <a:xfrm>
            <a:off x="8662337" y="2940401"/>
            <a:ext cx="493776" cy="4206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231091-7FB6-41F1-8336-A46976BD1AE4}"/>
                  </a:ext>
                </a:extLst>
              </p:cNvPr>
              <p:cNvSpPr txBox="1"/>
              <p:nvPr/>
            </p:nvSpPr>
            <p:spPr>
              <a:xfrm>
                <a:off x="2124375" y="4395957"/>
                <a:ext cx="281525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231091-7FB6-41F1-8336-A46976BD1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375" y="4395957"/>
                <a:ext cx="2815258" cy="299249"/>
              </a:xfrm>
              <a:prstGeom prst="rect">
                <a:avLst/>
              </a:prstGeom>
              <a:blipFill>
                <a:blip r:embed="rId5"/>
                <a:stretch>
                  <a:fillRect t="-161224" r="-18398" b="-2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97AB38EF-73EF-4031-B3AC-487F63FA26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999"/>
          <a:stretch/>
        </p:blipFill>
        <p:spPr>
          <a:xfrm>
            <a:off x="1935250" y="4855573"/>
            <a:ext cx="3449320" cy="345950"/>
          </a:xfrm>
          <a:prstGeom prst="rect">
            <a:avLst/>
          </a:prstGeom>
        </p:spPr>
      </p:pic>
      <p:sp>
        <p:nvSpPr>
          <p:cNvPr id="16" name="Arrow: Up 15">
            <a:extLst>
              <a:ext uri="{FF2B5EF4-FFF2-40B4-BE49-F238E27FC236}">
                <a16:creationId xmlns:a16="http://schemas.microsoft.com/office/drawing/2014/main" id="{88637386-4F64-48B5-9C61-C84DD25B6745}"/>
              </a:ext>
            </a:extLst>
          </p:cNvPr>
          <p:cNvSpPr/>
          <p:nvPr/>
        </p:nvSpPr>
        <p:spPr>
          <a:xfrm>
            <a:off x="3418953" y="3750740"/>
            <a:ext cx="240957" cy="4616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C8DC22-E8C2-4CB7-96B3-63F11C3A5889}"/>
              </a:ext>
            </a:extLst>
          </p:cNvPr>
          <p:cNvSpPr txBox="1"/>
          <p:nvPr/>
        </p:nvSpPr>
        <p:spPr>
          <a:xfrm>
            <a:off x="5290369" y="56852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https://youtu.be/owUnw9MwJlg?t=466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418D400-C8E3-4BE1-8B1B-D1EDB8644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7915" y="4907693"/>
            <a:ext cx="1876797" cy="189843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5A1DBA-C7AE-4F09-B901-566847672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7353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25697-765D-4004-AA51-B7A80FF4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latin typeface="+mn-lt"/>
              </a:rPr>
              <a:t>Run Deutsch Algorithm on IBM-Q using Scripting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FE0E1-5962-43E5-A9AA-97560C425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either run on</a:t>
            </a:r>
          </a:p>
          <a:p>
            <a:pPr lvl="1"/>
            <a:r>
              <a:rPr lang="en-US" dirty="0"/>
              <a:t>Quantum Lab</a:t>
            </a:r>
          </a:p>
          <a:p>
            <a:pPr lvl="1"/>
            <a:r>
              <a:rPr lang="en-US" dirty="0"/>
              <a:t>Or local </a:t>
            </a:r>
            <a:r>
              <a:rPr lang="en-US" dirty="0" err="1"/>
              <a:t>Jupyter</a:t>
            </a:r>
            <a:r>
              <a:rPr lang="en-US" dirty="0"/>
              <a:t> Notebook or Google Co-lab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EA2F4-F894-446A-970C-5561B12B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73645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ym typeface="Wingdings" panose="05000000000000000000" pitchFamily="2" charset="2"/>
              </a:rPr>
              <a:t>Parts IV: Quantum Fourier Transform (Lecture + Hands-on)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831850" y="569913"/>
            <a:ext cx="10515600" cy="2859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>
              <a:buFont typeface="Wingdings" pitchFamily="2" charset="2"/>
              <a:buChar char="§"/>
            </a:pPr>
            <a:r>
              <a:rPr lang="en-US" sz="2400" dirty="0"/>
              <a:t>Have a deeper understand of destructive and constructive interferences to extract information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25F6-C0D5-47A1-B14E-5603D9A51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</p:spTree>
    <p:extLst>
      <p:ext uri="{BB962C8B-B14F-4D97-AF65-F5344CB8AC3E}">
        <p14:creationId xmlns:p14="http://schemas.microsoft.com/office/powerpoint/2010/main" val="20278483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E8E8-C964-4F86-87AF-2FA889394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98021-1845-4BD9-83CF-E4973A7AB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Appreciate the similarity between Fast Fourier Transform and QFT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Appreciate the complexity of quantum circuits with many qubits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Understand better the meaning of constructive and destructive interference</a:t>
            </a:r>
          </a:p>
          <a:p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C9C3D9-3125-476C-BE3A-1BCA5B27B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1686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20D4-17F4-4322-A024-D5B702C0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N-</a:t>
            </a:r>
            <a:r>
              <a:rPr lang="en-US" sz="4400" dirty="0" err="1">
                <a:latin typeface="+mn-lt"/>
              </a:rPr>
              <a:t>th</a:t>
            </a:r>
            <a:r>
              <a:rPr lang="en-US" sz="4400" dirty="0">
                <a:latin typeface="+mn-lt"/>
              </a:rPr>
              <a:t> Root of 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5504C-C0EC-4734-9E12-469A45211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EF4A6-7B03-4FCA-9DE9-46AB30E19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57D3A-7167-442C-9A0D-321E52416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95" y="2195787"/>
            <a:ext cx="3252191" cy="294494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325996C-C148-47C4-9B08-94FA50E89E72}"/>
              </a:ext>
            </a:extLst>
          </p:cNvPr>
          <p:cNvGrpSpPr/>
          <p:nvPr/>
        </p:nvGrpSpPr>
        <p:grpSpPr>
          <a:xfrm>
            <a:off x="1492592" y="2931341"/>
            <a:ext cx="3464615" cy="1602987"/>
            <a:chOff x="825851" y="2889158"/>
            <a:chExt cx="3464615" cy="16029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DE8B68-654D-48DA-8E70-2ACCAE63E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946" y="2889158"/>
              <a:ext cx="457264" cy="4572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E6831C-5654-4982-AB14-752C95F3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3081" y="2971348"/>
              <a:ext cx="270972" cy="45726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C1AF0BC-AEE1-4D5A-B8EE-293E02A2E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01814" y="2924105"/>
              <a:ext cx="2210108" cy="5048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7D0A09-AD22-4F99-9044-12A8248A8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6546" y="3424932"/>
              <a:ext cx="3423920" cy="52103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B75B4F-8C65-4C73-8861-D3EBC3606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5851" y="3928831"/>
              <a:ext cx="2014933" cy="563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910161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DC23-D0C3-4CAE-845F-BCC96EB1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Properties of the N-</a:t>
            </a:r>
            <a:r>
              <a:rPr lang="en-US" sz="4400" dirty="0" err="1">
                <a:latin typeface="+mn-lt"/>
              </a:rPr>
              <a:t>th</a:t>
            </a:r>
            <a:r>
              <a:rPr lang="en-US" sz="4400" dirty="0">
                <a:latin typeface="+mn-lt"/>
              </a:rPr>
              <a:t> Root of 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B0C2D-A367-4B9D-A267-6C6B0AE4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312AC-EEB3-4071-8F4F-B81BD5FC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02" y="4534804"/>
            <a:ext cx="2593309" cy="711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67D902-DB32-4D49-B9B3-8CE197786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0" y="1874815"/>
            <a:ext cx="3486777" cy="8532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6041E3-CA35-43FC-836B-9DE053D8800D}"/>
              </a:ext>
            </a:extLst>
          </p:cNvPr>
          <p:cNvSpPr txBox="1"/>
          <p:nvPr/>
        </p:nvSpPr>
        <p:spPr>
          <a:xfrm>
            <a:off x="640080" y="19587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7EB171-92C6-4D42-B00F-BFC7F0E82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657" y="2027039"/>
            <a:ext cx="2429331" cy="6020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49EB18-6803-4C23-A78F-77CC8B2CE58B}"/>
              </a:ext>
            </a:extLst>
          </p:cNvPr>
          <p:cNvSpPr/>
          <p:nvPr/>
        </p:nvSpPr>
        <p:spPr>
          <a:xfrm>
            <a:off x="640080" y="3244334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E8B818-4812-4728-A25F-7E1F8E015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680" y="3118678"/>
            <a:ext cx="3943977" cy="862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4D9DAE-683D-4819-8F48-AA17582FC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6345" y="3080982"/>
            <a:ext cx="3494355" cy="9006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F292AE-0A1F-4AB4-939A-D6C509B0955A}"/>
              </a:ext>
            </a:extLst>
          </p:cNvPr>
          <p:cNvSpPr/>
          <p:nvPr/>
        </p:nvSpPr>
        <p:spPr>
          <a:xfrm>
            <a:off x="3124200" y="2803533"/>
            <a:ext cx="2520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-Bold"/>
              </a:rPr>
              <a:t>destructive interference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C6FDCD-224D-453F-BC8B-ED52BB39E2AE}"/>
              </a:ext>
            </a:extLst>
          </p:cNvPr>
          <p:cNvSpPr/>
          <p:nvPr/>
        </p:nvSpPr>
        <p:spPr>
          <a:xfrm>
            <a:off x="664102" y="4068190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DE6ED-A0AB-4B0C-9122-C2DE87813CB2}"/>
              </a:ext>
            </a:extLst>
          </p:cNvPr>
          <p:cNvSpPr/>
          <p:nvPr/>
        </p:nvSpPr>
        <p:spPr>
          <a:xfrm>
            <a:off x="3082684" y="4068190"/>
            <a:ext cx="2636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-Bold"/>
              </a:rPr>
              <a:t>constructive interference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4AB273-D3EC-48BE-A8BB-C5901B254C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8207" y="2847497"/>
            <a:ext cx="2676781" cy="3397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FDCBCE-BAE7-4945-8FBF-AF237D22E3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3965" y="4104456"/>
            <a:ext cx="826107" cy="3769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FB31BC-62D6-4856-9CBE-10D8807DE0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35" y="3867248"/>
            <a:ext cx="2748786" cy="24891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A52094-CE74-43B3-9D44-84CA72E310A4}"/>
              </a:ext>
            </a:extLst>
          </p:cNvPr>
          <p:cNvSpPr txBox="1"/>
          <p:nvPr/>
        </p:nvSpPr>
        <p:spPr>
          <a:xfrm>
            <a:off x="2257168" y="5478295"/>
            <a:ext cx="6226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Many algorithms use this property to extract useful information through interferences (by using QFT).</a:t>
            </a:r>
          </a:p>
        </p:txBody>
      </p:sp>
    </p:spTree>
    <p:extLst>
      <p:ext uri="{BB962C8B-B14F-4D97-AF65-F5344CB8AC3E}">
        <p14:creationId xmlns:p14="http://schemas.microsoft.com/office/powerpoint/2010/main" val="3084264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Self-Introduction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831850" y="569913"/>
            <a:ext cx="10515600" cy="2859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2">
              <a:buFont typeface="Wingdings" pitchFamily="2" charset="2"/>
              <a:buChar char="§"/>
            </a:pPr>
            <a:r>
              <a:rPr lang="en-US" sz="2400" dirty="0"/>
              <a:t>San Jose State University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dirty="0"/>
              <a:t>Quantum Technology Education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dirty="0"/>
              <a:t>“Introduction to Quantum Computing: from a Layperson to a Programmer in 30 Steps”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A7A92F-8A4A-4412-AC67-43A822138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pic>
        <p:nvPicPr>
          <p:cNvPr id="7" name="Picture 6" descr="Image result for sjsu">
            <a:extLst>
              <a:ext uri="{FF2B5EF4-FFF2-40B4-BE49-F238E27FC236}">
                <a16:creationId xmlns:a16="http://schemas.microsoft.com/office/drawing/2014/main" id="{59C5CA0A-0E8A-4429-AB20-667D0F57C2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424921"/>
            <a:ext cx="1883288" cy="351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3509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0E35-9B43-4247-A35E-CF58AACC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Discrete Fourier Transform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5905B-69BC-4E52-824B-158975599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D8795A-C191-427F-A824-EFD08D30471F}"/>
              </a:ext>
            </a:extLst>
          </p:cNvPr>
          <p:cNvGrpSpPr>
            <a:grpSpLocks noChangeAspect="1"/>
          </p:cNvGrpSpPr>
          <p:nvPr/>
        </p:nvGrpSpPr>
        <p:grpSpPr>
          <a:xfrm>
            <a:off x="523097" y="4090466"/>
            <a:ext cx="5572903" cy="1417247"/>
            <a:chOff x="1217154" y="3890569"/>
            <a:chExt cx="7794690" cy="19822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328C07-91F7-4CC8-9A6A-760EB3F2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7154" y="4077604"/>
              <a:ext cx="1005711" cy="167618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A714B7-6C90-455B-96E1-C62F58E3F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5547" y="4220836"/>
              <a:ext cx="826549" cy="118078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2C86F9-E6F4-4585-B9F6-CF671CA82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2096" y="4066739"/>
              <a:ext cx="4656941" cy="162992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79B85B-86AA-46B3-83EB-654BF564D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06133" y="3890569"/>
              <a:ext cx="1005711" cy="198227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BC0C098-451F-4542-A02A-344315793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255" y="2886265"/>
            <a:ext cx="4736853" cy="9635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C9BE2-8CC2-4F12-8295-4B6D8913BD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684" y="1391510"/>
            <a:ext cx="4513866" cy="1191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CD8C9B-3EF6-42C3-AE35-914BCCB607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16" y="2382711"/>
            <a:ext cx="6106591" cy="17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9340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76AE5-2E68-494B-9E08-B56BD242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Quantum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9952-E805-46DA-9777-642416467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55826-E4CC-476F-902A-82E07607A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E1C8B-4326-47D1-84A1-073B86CA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06" y="1825625"/>
            <a:ext cx="3352800" cy="902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68AD85-7281-4770-B269-F9388CD85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951" y="2827478"/>
            <a:ext cx="5726250" cy="15264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271067-C2B0-4DCF-A2C7-FE63B7F4675D}"/>
              </a:ext>
            </a:extLst>
          </p:cNvPr>
          <p:cNvSpPr txBox="1"/>
          <p:nvPr/>
        </p:nvSpPr>
        <p:spPr>
          <a:xfrm>
            <a:off x="925263" y="5032626"/>
            <a:ext cx="6226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In some literature, this is called Inverse QFT.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Unlike in electrical engineering, we are not transforming between time and frequency basis. QFT is transforming within the same basis.</a:t>
            </a:r>
          </a:p>
          <a:p>
            <a:pPr marL="342900" indent="-342900">
              <a:buAutoNum type="arabicPeriod"/>
            </a:pP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31739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80B3-B2D2-4579-9C9A-C3D66784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1-qubit and 2-qubit QFT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FEEE4-96B1-4412-9758-F39109ADE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FAD86-E9B3-4982-9E53-F3409B8E9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05" y="2561198"/>
            <a:ext cx="3553321" cy="289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546055-E7AD-4073-A9AF-C840F3EA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948" y="2356264"/>
            <a:ext cx="3562847" cy="2981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5AB0FA-15FC-4B03-A74F-2D68BC1B8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681" y="1764858"/>
            <a:ext cx="2143424" cy="4096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3400CA-AB7D-408C-BC8D-EFD03B234956}"/>
              </a:ext>
            </a:extLst>
          </p:cNvPr>
          <p:cNvSpPr/>
          <p:nvPr/>
        </p:nvSpPr>
        <p:spPr>
          <a:xfrm>
            <a:off x="6843583" y="1839174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-Roman"/>
              </a:rPr>
              <a:t>2-qubit matrix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8A6D4-5B8F-448F-BC56-4BAFD5852BD8}"/>
              </a:ext>
            </a:extLst>
          </p:cNvPr>
          <p:cNvSpPr txBox="1"/>
          <p:nvPr/>
        </p:nvSpPr>
        <p:spPr>
          <a:xfrm>
            <a:off x="1106495" y="5590822"/>
            <a:ext cx="6226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This is just a 1-qubit Hadamard gate.</a:t>
            </a:r>
          </a:p>
          <a:p>
            <a:pPr marL="342900" indent="-342900">
              <a:buAutoNum type="arabicPeriod"/>
            </a:pP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736333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F380A-B9FD-4C0E-946E-CAE8438D0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Implementation of n-qubit QFT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DDC13-1540-4BCB-827E-77FFEA849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implement an n-qubit QFT in our quantum computer simulator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56D61C-5864-4090-872F-1B81D0C27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505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ym typeface="Wingdings" panose="05000000000000000000" pitchFamily="2" charset="2"/>
              </a:rPr>
              <a:t>Part V: Superconducting Qubit Hardware (Lecture)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831850" y="569913"/>
            <a:ext cx="10515600" cy="2859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>
              <a:buFont typeface="Wingdings" pitchFamily="2" charset="2"/>
              <a:buChar char="§"/>
            </a:pPr>
            <a:r>
              <a:rPr lang="en-US" sz="2400" dirty="0"/>
              <a:t>Use superconducting qubits as an example to show how initialization, readout, 1-qubit, and 2-qubit gates are possible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87A754-2B29-43E6-A1B8-1C1338A2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</p:spTree>
    <p:extLst>
      <p:ext uri="{BB962C8B-B14F-4D97-AF65-F5344CB8AC3E}">
        <p14:creationId xmlns:p14="http://schemas.microsoft.com/office/powerpoint/2010/main" val="1128591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B1C7-5E24-45DC-ACCF-159C5F9B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Role of Engineers in QC – My perspective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3C486-E4FF-4B58-B3C5-77618547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2FB88-9F90-40D5-8DE5-8A77772A3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2095500"/>
            <a:ext cx="7082241" cy="1123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078AF9-4360-4295-B95E-71A183CD5178}"/>
              </a:ext>
            </a:extLst>
          </p:cNvPr>
          <p:cNvSpPr txBox="1"/>
          <p:nvPr/>
        </p:nvSpPr>
        <p:spPr>
          <a:xfrm>
            <a:off x="2976562" y="1728152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Physicist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B0C76-A66D-4EC9-B1F8-77D55BF0AAEA}"/>
              </a:ext>
            </a:extLst>
          </p:cNvPr>
          <p:cNvSpPr txBox="1"/>
          <p:nvPr/>
        </p:nvSpPr>
        <p:spPr>
          <a:xfrm>
            <a:off x="9072967" y="3157457"/>
            <a:ext cx="290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TCAD Analytical Equation (Synopsys, </a:t>
            </a:r>
            <a:r>
              <a:rPr lang="en-US" dirty="0" err="1">
                <a:solidFill>
                  <a:srgbClr val="0070C0"/>
                </a:solidFill>
              </a:rPr>
              <a:t>Silvaco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8" name="Right Arrow 9">
            <a:extLst>
              <a:ext uri="{FF2B5EF4-FFF2-40B4-BE49-F238E27FC236}">
                <a16:creationId xmlns:a16="http://schemas.microsoft.com/office/drawing/2014/main" id="{085526F6-E7F0-4AA9-B7CA-A523B3C92958}"/>
              </a:ext>
            </a:extLst>
          </p:cNvPr>
          <p:cNvSpPr/>
          <p:nvPr/>
        </p:nvSpPr>
        <p:spPr>
          <a:xfrm>
            <a:off x="7605712" y="2504281"/>
            <a:ext cx="1095375" cy="306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894036-842A-4C5D-AF77-AC259DFF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967" y="2240510"/>
            <a:ext cx="2909484" cy="8339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901190-0008-48E0-BE64-430144327563}"/>
              </a:ext>
            </a:extLst>
          </p:cNvPr>
          <p:cNvSpPr txBox="1"/>
          <p:nvPr/>
        </p:nvSpPr>
        <p:spPr>
          <a:xfrm>
            <a:off x="447675" y="1394381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Semiconductor: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7731C-B9C0-4216-9D7D-34BF472040FE}"/>
              </a:ext>
            </a:extLst>
          </p:cNvPr>
          <p:cNvSpPr txBox="1"/>
          <p:nvPr/>
        </p:nvSpPr>
        <p:spPr>
          <a:xfrm>
            <a:off x="9663514" y="1728152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C825A9-DF04-4F46-AB16-4E47BE5AAFBE}"/>
              </a:ext>
            </a:extLst>
          </p:cNvPr>
          <p:cNvSpPr txBox="1"/>
          <p:nvPr/>
        </p:nvSpPr>
        <p:spPr>
          <a:xfrm>
            <a:off x="2976562" y="3719493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Priceless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98685B-90E9-41F4-B8DE-AE18F3A08636}"/>
              </a:ext>
            </a:extLst>
          </p:cNvPr>
          <p:cNvSpPr txBox="1"/>
          <p:nvPr/>
        </p:nvSpPr>
        <p:spPr>
          <a:xfrm>
            <a:off x="9663514" y="3723206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$100M/year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73731-BC65-40B5-9936-0BE57769DC01}"/>
              </a:ext>
            </a:extLst>
          </p:cNvPr>
          <p:cNvSpPr txBox="1"/>
          <p:nvPr/>
        </p:nvSpPr>
        <p:spPr>
          <a:xfrm>
            <a:off x="897931" y="3161229"/>
            <a:ext cx="591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Scattering based on Fermi Golden Rule and Bloch Function (David </a:t>
            </a:r>
            <a:r>
              <a:rPr lang="en-US" dirty="0" err="1">
                <a:solidFill>
                  <a:srgbClr val="0070C0"/>
                </a:solidFill>
              </a:rPr>
              <a:t>Esseni</a:t>
            </a:r>
            <a:r>
              <a:rPr lang="en-US" dirty="0">
                <a:solidFill>
                  <a:srgbClr val="0070C0"/>
                </a:solidFill>
              </a:rPr>
              <a:t>, “Nanoscale MOS Transistors“)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59A29A-C110-4394-B42C-4ED66E6C4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55" y="4376738"/>
            <a:ext cx="6429375" cy="1047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9EDF85-F229-4D37-8861-D0D6466D4E95}"/>
              </a:ext>
            </a:extLst>
          </p:cNvPr>
          <p:cNvSpPr txBox="1"/>
          <p:nvPr/>
        </p:nvSpPr>
        <p:spPr>
          <a:xfrm>
            <a:off x="447674" y="4007406"/>
            <a:ext cx="3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Quantum Computer: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4AC99-8916-4559-9737-42CAAA67DE92}"/>
              </a:ext>
            </a:extLst>
          </p:cNvPr>
          <p:cNvSpPr txBox="1"/>
          <p:nvPr/>
        </p:nvSpPr>
        <p:spPr>
          <a:xfrm>
            <a:off x="897931" y="5470654"/>
            <a:ext cx="591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Jaynes-Cummings Hamiltonian </a:t>
            </a:r>
          </a:p>
          <a:p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Blais</a:t>
            </a:r>
            <a:r>
              <a:rPr lang="en-US" dirty="0">
                <a:solidFill>
                  <a:srgbClr val="0070C0"/>
                </a:solidFill>
              </a:rPr>
              <a:t> et al, PHYSICAL REVIEW A 69, 062320 (2004))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1F176A-352E-4C5D-8CFB-80FE1AACFF64}"/>
              </a:ext>
            </a:extLst>
          </p:cNvPr>
          <p:cNvGrpSpPr/>
          <p:nvPr/>
        </p:nvGrpSpPr>
        <p:grpSpPr>
          <a:xfrm>
            <a:off x="7553326" y="4362450"/>
            <a:ext cx="4429126" cy="1754535"/>
            <a:chOff x="7605712" y="4501158"/>
            <a:chExt cx="4376739" cy="1615827"/>
          </a:xfrm>
        </p:grpSpPr>
        <p:sp>
          <p:nvSpPr>
            <p:cNvPr id="19" name="Right Arrow 19">
              <a:extLst>
                <a:ext uri="{FF2B5EF4-FFF2-40B4-BE49-F238E27FC236}">
                  <a16:creationId xmlns:a16="http://schemas.microsoft.com/office/drawing/2014/main" id="{7BEB66D0-3580-4F49-880C-8A15A898A16C}"/>
                </a:ext>
              </a:extLst>
            </p:cNvPr>
            <p:cNvSpPr/>
            <p:nvPr/>
          </p:nvSpPr>
          <p:spPr>
            <a:xfrm>
              <a:off x="7605712" y="4834732"/>
              <a:ext cx="1095375" cy="3063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9BEF1E-FF39-4631-9F39-BAD2CB28DD10}"/>
                </a:ext>
              </a:extLst>
            </p:cNvPr>
            <p:cNvSpPr txBox="1"/>
            <p:nvPr/>
          </p:nvSpPr>
          <p:spPr>
            <a:xfrm>
              <a:off x="8805462" y="5470654"/>
              <a:ext cx="3176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Analytical Equation (Your names, your companies)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9FAEA8-4F7D-4777-9B8E-3A17AF275B58}"/>
                </a:ext>
              </a:extLst>
            </p:cNvPr>
            <p:cNvSpPr/>
            <p:nvPr/>
          </p:nvSpPr>
          <p:spPr>
            <a:xfrm>
              <a:off x="9487712" y="4501158"/>
              <a:ext cx="123783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$$$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6501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1F465-50C0-4B3D-B537-12B2DBC1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There is plenty of room in the (eco-)System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101DD-A59D-4BC0-B721-3C613A402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80A420-9917-4CB4-BD21-3CF2A2E51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338315-F0A5-4CA1-8BAD-1CEA1E9CE9F0}"/>
              </a:ext>
            </a:extLst>
          </p:cNvPr>
          <p:cNvGrpSpPr>
            <a:grpSpLocks noChangeAspect="1"/>
          </p:cNvGrpSpPr>
          <p:nvPr/>
        </p:nvGrpSpPr>
        <p:grpSpPr>
          <a:xfrm>
            <a:off x="6083501" y="1431767"/>
            <a:ext cx="4478007" cy="5061108"/>
            <a:chOff x="857693" y="1270843"/>
            <a:chExt cx="4943449" cy="55871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FD204E-195F-4FE9-9DCE-F1826DE0DB3E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42344" t="11957" b="11003"/>
            <a:stretch/>
          </p:blipFill>
          <p:spPr>
            <a:xfrm flipV="1">
              <a:off x="857693" y="5371293"/>
              <a:ext cx="1914368" cy="1486707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52442D2-1653-4408-BB4F-BECA99544E66}"/>
                </a:ext>
              </a:extLst>
            </p:cNvPr>
            <p:cNvSpPr/>
            <p:nvPr/>
          </p:nvSpPr>
          <p:spPr>
            <a:xfrm>
              <a:off x="2014002" y="1270843"/>
              <a:ext cx="2823519" cy="46794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OPX Quantum Machines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C89D98-5F6D-4300-A119-D309B0BE8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0665" y="1828901"/>
              <a:ext cx="322853" cy="33310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4332F03-4436-4C62-A44D-482B9CDED042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2262091" y="1752527"/>
              <a:ext cx="1" cy="7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AC7690-521D-4456-A8BA-E07A1BA8F9C8}"/>
                </a:ext>
              </a:extLst>
            </p:cNvPr>
            <p:cNvCxnSpPr>
              <a:cxnSpLocks/>
            </p:cNvCxnSpPr>
            <p:nvPr/>
          </p:nvCxnSpPr>
          <p:spPr>
            <a:xfrm>
              <a:off x="2478858" y="2322335"/>
              <a:ext cx="926" cy="2809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E727F8B-63F5-440D-813B-1FEF7AEB1EE8}"/>
                </a:ext>
              </a:extLst>
            </p:cNvPr>
            <p:cNvCxnSpPr>
              <a:cxnSpLocks/>
            </p:cNvCxnSpPr>
            <p:nvPr/>
          </p:nvCxnSpPr>
          <p:spPr>
            <a:xfrm>
              <a:off x="4287422" y="1731062"/>
              <a:ext cx="1" cy="1605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E46CF8-1E55-41CB-AFA0-165144FA6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8815" y="1827935"/>
              <a:ext cx="303188" cy="31281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56F275D-B50E-4AE4-8472-B64EC95CF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2615" y="1823916"/>
              <a:ext cx="322853" cy="333102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BA829D0-F967-4BC8-81CB-4DB0186020F3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3034041" y="1747542"/>
              <a:ext cx="1" cy="7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76A2932-B077-4D8C-AD29-8E0AB1B62F7E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2262092" y="2162003"/>
              <a:ext cx="216766" cy="1603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90CBAC-B36D-4D7F-B6F1-ADB34D12E015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2478858" y="2157018"/>
              <a:ext cx="555184" cy="165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71C0D7E-2809-4652-8E88-84204EF89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768" y="1850474"/>
              <a:ext cx="218088" cy="2822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66F2A77-F04A-4F01-BD42-4F201E0BC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0771" y="1847533"/>
              <a:ext cx="218088" cy="282232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4052E1-2101-4C16-A5A2-EB2E214E8592}"/>
                </a:ext>
              </a:extLst>
            </p:cNvPr>
            <p:cNvCxnSpPr>
              <a:cxnSpLocks/>
              <a:stCxn id="17" idx="3"/>
              <a:endCxn id="8" idx="1"/>
            </p:cNvCxnSpPr>
            <p:nvPr/>
          </p:nvCxnSpPr>
          <p:spPr>
            <a:xfrm>
              <a:off x="1702856" y="1991590"/>
              <a:ext cx="397809" cy="38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41D43EB-F3A2-42C4-9E8B-17BA008605A3}"/>
                </a:ext>
              </a:extLst>
            </p:cNvPr>
            <p:cNvCxnSpPr>
              <a:cxnSpLocks/>
              <a:stCxn id="18" idx="3"/>
              <a:endCxn id="12" idx="1"/>
            </p:cNvCxnSpPr>
            <p:nvPr/>
          </p:nvCxnSpPr>
          <p:spPr>
            <a:xfrm flipV="1">
              <a:off x="4008859" y="1984342"/>
              <a:ext cx="119956" cy="43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8651D2-C603-455C-9155-DE1BBA82877D}"/>
                </a:ext>
              </a:extLst>
            </p:cNvPr>
            <p:cNvCxnSpPr/>
            <p:nvPr/>
          </p:nvCxnSpPr>
          <p:spPr>
            <a:xfrm>
              <a:off x="2062015" y="2696271"/>
              <a:ext cx="2679600" cy="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7487FF5-9366-43ED-B12C-0C23ED210D82}"/>
                </a:ext>
              </a:extLst>
            </p:cNvPr>
            <p:cNvCxnSpPr/>
            <p:nvPr/>
          </p:nvCxnSpPr>
          <p:spPr>
            <a:xfrm>
              <a:off x="2062014" y="3380130"/>
              <a:ext cx="2679601" cy="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4FFE276-60FE-403B-AF13-CB59538117AA}"/>
                </a:ext>
              </a:extLst>
            </p:cNvPr>
            <p:cNvCxnSpPr/>
            <p:nvPr/>
          </p:nvCxnSpPr>
          <p:spPr>
            <a:xfrm>
              <a:off x="2062014" y="4023005"/>
              <a:ext cx="2679601" cy="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BE745D7-6CEC-4D4A-A872-4A281EA980EF}"/>
                </a:ext>
              </a:extLst>
            </p:cNvPr>
            <p:cNvCxnSpPr/>
            <p:nvPr/>
          </p:nvCxnSpPr>
          <p:spPr>
            <a:xfrm>
              <a:off x="2062013" y="4866970"/>
              <a:ext cx="2679601" cy="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6E63471-2A7D-448D-A9A0-7CC6E27BA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9733" y="2357216"/>
              <a:ext cx="1238250" cy="123825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FA5919E-9364-4170-890A-A97AC2123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9542" y="3122306"/>
              <a:ext cx="1238250" cy="123825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7421DA3-2F5C-4738-BD82-3E3CA5BB1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111" y="3879860"/>
              <a:ext cx="1238250" cy="123825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2F1E7B5-CACF-4DD7-98E3-A4A428944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0379" y="5012313"/>
              <a:ext cx="749214" cy="44718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4F1DC58-E78D-4577-B8F3-D624D1D4A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902975" y="2921468"/>
              <a:ext cx="749214" cy="44718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E405D5D-12D5-42D8-9D40-234FC0EB4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902976" y="2248823"/>
              <a:ext cx="749214" cy="447187"/>
            </a:xfrm>
            <a:prstGeom prst="rect">
              <a:avLst/>
            </a:prstGeom>
          </p:spPr>
        </p:pic>
        <p:sp>
          <p:nvSpPr>
            <p:cNvPr id="31" name="U-Turn Arrow 23">
              <a:extLst>
                <a:ext uri="{FF2B5EF4-FFF2-40B4-BE49-F238E27FC236}">
                  <a16:creationId xmlns:a16="http://schemas.microsoft.com/office/drawing/2014/main" id="{C5A34C36-7641-47BA-9DA6-823A71499A0C}"/>
                </a:ext>
              </a:extLst>
            </p:cNvPr>
            <p:cNvSpPr/>
            <p:nvPr/>
          </p:nvSpPr>
          <p:spPr>
            <a:xfrm flipV="1">
              <a:off x="2956307" y="2695767"/>
              <a:ext cx="647203" cy="2092659"/>
            </a:xfrm>
            <a:prstGeom prst="uturnArrow">
              <a:avLst>
                <a:gd name="adj1" fmla="val 10158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solidFill>
              <a:srgbClr val="7030A0"/>
            </a:solidFill>
            <a:ln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1A5289-F3B4-4875-AB01-79C9DD26736A}"/>
                </a:ext>
              </a:extLst>
            </p:cNvPr>
            <p:cNvSpPr txBox="1"/>
            <p:nvPr/>
          </p:nvSpPr>
          <p:spPr>
            <a:xfrm>
              <a:off x="1341077" y="2479545"/>
              <a:ext cx="12382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300K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D2AEBB-A664-4C59-99D2-CF64749CFADD}"/>
                </a:ext>
              </a:extLst>
            </p:cNvPr>
            <p:cNvSpPr txBox="1"/>
            <p:nvPr/>
          </p:nvSpPr>
          <p:spPr>
            <a:xfrm>
              <a:off x="1547744" y="3171567"/>
              <a:ext cx="412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4K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25D924-4C8E-432B-8DFC-B484D404D732}"/>
                </a:ext>
              </a:extLst>
            </p:cNvPr>
            <p:cNvSpPr txBox="1"/>
            <p:nvPr/>
          </p:nvSpPr>
          <p:spPr>
            <a:xfrm>
              <a:off x="1168958" y="3856040"/>
              <a:ext cx="12382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700mK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A7B005E-5052-40BB-B24D-C15FBFBA8B95}"/>
                </a:ext>
              </a:extLst>
            </p:cNvPr>
            <p:cNvSpPr txBox="1"/>
            <p:nvPr/>
          </p:nvSpPr>
          <p:spPr>
            <a:xfrm>
              <a:off x="1236348" y="4705860"/>
              <a:ext cx="12382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10mK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6A846DA-7E32-49B4-BF96-7DC098196AFC}"/>
                </a:ext>
              </a:extLst>
            </p:cNvPr>
            <p:cNvCxnSpPr/>
            <p:nvPr/>
          </p:nvCxnSpPr>
          <p:spPr>
            <a:xfrm>
              <a:off x="4277582" y="3340844"/>
              <a:ext cx="0" cy="1895063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93E23C-2959-4FD5-9509-14CD87743B5D}"/>
                </a:ext>
              </a:extLst>
            </p:cNvPr>
            <p:cNvCxnSpPr/>
            <p:nvPr/>
          </p:nvCxnSpPr>
          <p:spPr>
            <a:xfrm>
              <a:off x="2474599" y="4866970"/>
              <a:ext cx="0" cy="25114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95D41BA-0F7A-4F14-9A75-88974A4648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1062" y="5237028"/>
              <a:ext cx="1140543" cy="2277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D8ACE9-0442-4CFE-95F0-DC0F76776B89}"/>
                </a:ext>
              </a:extLst>
            </p:cNvPr>
            <p:cNvSpPr txBox="1"/>
            <p:nvPr/>
          </p:nvSpPr>
          <p:spPr>
            <a:xfrm>
              <a:off x="3701505" y="5341018"/>
              <a:ext cx="12687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TWPA</a:t>
              </a:r>
            </a:p>
            <a:p>
              <a:r>
                <a:rPr lang="en-US" sz="1400" b="1" dirty="0"/>
                <a:t>+20dB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DBC82A9-BBBE-4EA9-9F24-60F34A066913}"/>
                </a:ext>
              </a:extLst>
            </p:cNvPr>
            <p:cNvSpPr txBox="1"/>
            <p:nvPr/>
          </p:nvSpPr>
          <p:spPr>
            <a:xfrm>
              <a:off x="1608141" y="2819290"/>
              <a:ext cx="1268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-20dB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5DBBB5F-14C7-4AE9-BEE7-B5EBE26979A6}"/>
                </a:ext>
              </a:extLst>
            </p:cNvPr>
            <p:cNvSpPr txBox="1"/>
            <p:nvPr/>
          </p:nvSpPr>
          <p:spPr>
            <a:xfrm>
              <a:off x="4457264" y="2140421"/>
              <a:ext cx="12687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Amplifier</a:t>
              </a:r>
            </a:p>
            <a:p>
              <a:r>
                <a:rPr lang="en-US" sz="1400" b="1" dirty="0"/>
                <a:t>+40dB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883650-B85C-4F62-B2E7-AB7CD8B241BC}"/>
                </a:ext>
              </a:extLst>
            </p:cNvPr>
            <p:cNvSpPr txBox="1"/>
            <p:nvPr/>
          </p:nvSpPr>
          <p:spPr>
            <a:xfrm>
              <a:off x="4457264" y="2818099"/>
              <a:ext cx="12687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HEMT</a:t>
              </a:r>
            </a:p>
            <a:p>
              <a:r>
                <a:rPr lang="en-US" sz="1400" b="1" dirty="0"/>
                <a:t>+40dB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AE97137-A7E2-47D4-9D13-FDFBBC1FD714}"/>
                </a:ext>
              </a:extLst>
            </p:cNvPr>
            <p:cNvSpPr txBox="1"/>
            <p:nvPr/>
          </p:nvSpPr>
          <p:spPr>
            <a:xfrm>
              <a:off x="1605911" y="3546933"/>
              <a:ext cx="1268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-20dB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79552A1-4E1E-4E5E-B7A4-6147DA950ABF}"/>
                </a:ext>
              </a:extLst>
            </p:cNvPr>
            <p:cNvSpPr txBox="1"/>
            <p:nvPr/>
          </p:nvSpPr>
          <p:spPr>
            <a:xfrm>
              <a:off x="1606943" y="4298002"/>
              <a:ext cx="1268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-20dB</a:t>
              </a:r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0C1FDB27-C3F5-4D4F-8181-44C60D2CF27D}"/>
                </a:ext>
              </a:extLst>
            </p:cNvPr>
            <p:cNvSpPr/>
            <p:nvPr/>
          </p:nvSpPr>
          <p:spPr>
            <a:xfrm>
              <a:off x="4113130" y="4315894"/>
              <a:ext cx="352926" cy="365336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BF8F70BF-9D61-4456-9EB1-731CEFF9B01B}"/>
                </a:ext>
              </a:extLst>
            </p:cNvPr>
            <p:cNvSpPr/>
            <p:nvPr/>
          </p:nvSpPr>
          <p:spPr>
            <a:xfrm rot="6410719">
              <a:off x="4146346" y="4375589"/>
              <a:ext cx="262469" cy="255984"/>
            </a:xfrm>
            <a:prstGeom prst="arc">
              <a:avLst>
                <a:gd name="adj1" fmla="val 16200000"/>
                <a:gd name="adj2" fmla="val 9663420"/>
              </a:avLst>
            </a:prstGeom>
            <a:noFill/>
            <a:ln w="1905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7F858A42-2F3E-4C06-B50A-D6BB14621607}"/>
                </a:ext>
              </a:extLst>
            </p:cNvPr>
            <p:cNvSpPr/>
            <p:nvPr/>
          </p:nvSpPr>
          <p:spPr>
            <a:xfrm>
              <a:off x="2298136" y="5049341"/>
              <a:ext cx="363787" cy="349156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0330BB5-D47E-463A-9225-A7CDE5EB6025}"/>
                </a:ext>
              </a:extLst>
            </p:cNvPr>
            <p:cNvSpPr/>
            <p:nvPr/>
          </p:nvSpPr>
          <p:spPr>
            <a:xfrm rot="6410719" flipV="1">
              <a:off x="2349790" y="5092031"/>
              <a:ext cx="266087" cy="274825"/>
            </a:xfrm>
            <a:prstGeom prst="arc">
              <a:avLst>
                <a:gd name="adj1" fmla="val 16200000"/>
                <a:gd name="adj2" fmla="val 9663420"/>
              </a:avLst>
            </a:prstGeom>
            <a:noFill/>
            <a:ln w="1905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71EF21A-B1A1-4D10-AD5E-014895E7A413}"/>
                </a:ext>
              </a:extLst>
            </p:cNvPr>
            <p:cNvCxnSpPr>
              <a:cxnSpLocks/>
            </p:cNvCxnSpPr>
            <p:nvPr/>
          </p:nvCxnSpPr>
          <p:spPr>
            <a:xfrm>
              <a:off x="2468996" y="5389706"/>
              <a:ext cx="5603" cy="32313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C9ABAC6-05A7-4DD1-BC7A-9DF9C015525E}"/>
                </a:ext>
              </a:extLst>
            </p:cNvPr>
            <p:cNvSpPr txBox="1"/>
            <p:nvPr/>
          </p:nvSpPr>
          <p:spPr>
            <a:xfrm>
              <a:off x="4562891" y="4221946"/>
              <a:ext cx="12382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030A0"/>
                  </a:solidFill>
                </a:rPr>
                <a:t>Isolator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845CAF3-7852-4019-8E31-893128C71681}"/>
                </a:ext>
              </a:extLst>
            </p:cNvPr>
            <p:cNvCxnSpPr>
              <a:cxnSpLocks/>
              <a:stCxn id="13" idx="3"/>
              <a:endCxn id="18" idx="1"/>
            </p:cNvCxnSpPr>
            <p:nvPr/>
          </p:nvCxnSpPr>
          <p:spPr>
            <a:xfrm flipV="1">
              <a:off x="3195468" y="1988649"/>
              <a:ext cx="595303" cy="1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0AA86F-468B-45F7-9EBF-2953A28E1E7B}"/>
                </a:ext>
              </a:extLst>
            </p:cNvPr>
            <p:cNvSpPr txBox="1"/>
            <p:nvPr/>
          </p:nvSpPr>
          <p:spPr>
            <a:xfrm>
              <a:off x="2619111" y="4899612"/>
              <a:ext cx="12382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030A0"/>
                  </a:solidFill>
                </a:rPr>
                <a:t>Circulator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09AA61-28AD-4DC9-A87A-1E203C52686C}"/>
                </a:ext>
              </a:extLst>
            </p:cNvPr>
            <p:cNvCxnSpPr>
              <a:stCxn id="13" idx="1"/>
              <a:endCxn id="13" idx="1"/>
            </p:cNvCxnSpPr>
            <p:nvPr/>
          </p:nvCxnSpPr>
          <p:spPr>
            <a:xfrm>
              <a:off x="2872615" y="1990467"/>
              <a:ext cx="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B1E6DE8-1DE5-449E-86E1-15E5477B0FB8}"/>
                </a:ext>
              </a:extLst>
            </p:cNvPr>
            <p:cNvCxnSpPr>
              <a:stCxn id="13" idx="1"/>
            </p:cNvCxnSpPr>
            <p:nvPr/>
          </p:nvCxnSpPr>
          <p:spPr>
            <a:xfrm flipH="1">
              <a:off x="2651062" y="1990467"/>
              <a:ext cx="221553" cy="11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C273404-109A-44A5-8909-74C849ABFBE3}"/>
                </a:ext>
              </a:extLst>
            </p:cNvPr>
            <p:cNvCxnSpPr/>
            <p:nvPr/>
          </p:nvCxnSpPr>
          <p:spPr>
            <a:xfrm flipV="1">
              <a:off x="2661923" y="1747542"/>
              <a:ext cx="0" cy="2440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0ED1469-AF10-4114-8A0D-12E42BF9C1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1408" y="1734569"/>
              <a:ext cx="0" cy="2564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B9F8591-5266-4486-B26B-6981D5C58639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H="1">
              <a:off x="2423518" y="1995452"/>
              <a:ext cx="13764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C42107D-BF3A-4ADC-A428-0F2E5EDD7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8117" y="2357216"/>
              <a:ext cx="218088" cy="282232"/>
            </a:xfrm>
            <a:prstGeom prst="rect">
              <a:avLst/>
            </a:prstGeom>
          </p:spPr>
        </p:pic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767E364-5E19-4B26-A86F-D635D94DF4CF}"/>
                </a:ext>
              </a:extLst>
            </p:cNvPr>
            <p:cNvCxnSpPr>
              <a:cxnSpLocks/>
              <a:stCxn id="58" idx="2"/>
            </p:cNvCxnSpPr>
            <p:nvPr/>
          </p:nvCxnSpPr>
          <p:spPr>
            <a:xfrm flipH="1">
              <a:off x="3954197" y="2639448"/>
              <a:ext cx="2964" cy="25011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0" name="Picture 2" descr="Introduction to Quantum Computing: From a Layperson to a Programmer in 30 Steps">
            <a:extLst>
              <a:ext uri="{FF2B5EF4-FFF2-40B4-BE49-F238E27FC236}">
                <a16:creationId xmlns:a16="http://schemas.microsoft.com/office/drawing/2014/main" id="{1682FF12-8D22-48A2-9BB4-71AD2A8F1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95" y="2533450"/>
            <a:ext cx="2226496" cy="334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88332B6-EFA6-4753-81A8-A4E1AC1F54EC}"/>
              </a:ext>
            </a:extLst>
          </p:cNvPr>
          <p:cNvSpPr txBox="1"/>
          <p:nvPr/>
        </p:nvSpPr>
        <p:spPr>
          <a:xfrm>
            <a:off x="1160577" y="2164118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Algorithm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4A0CC85-5F98-427F-BC46-6BD3B1CAF079}"/>
              </a:ext>
            </a:extLst>
          </p:cNvPr>
          <p:cNvSpPr txBox="1"/>
          <p:nvPr/>
        </p:nvSpPr>
        <p:spPr>
          <a:xfrm>
            <a:off x="3457290" y="3146057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Education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CBAB582-17F1-4448-8E0B-E26DF7D61116}"/>
              </a:ext>
            </a:extLst>
          </p:cNvPr>
          <p:cNvSpPr txBox="1"/>
          <p:nvPr/>
        </p:nvSpPr>
        <p:spPr>
          <a:xfrm>
            <a:off x="4688709" y="1357287"/>
            <a:ext cx="212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High Speed Circuit, Programming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DB62EC-103A-4416-A2C4-916CC59CCD15}"/>
              </a:ext>
            </a:extLst>
          </p:cNvPr>
          <p:cNvSpPr txBox="1"/>
          <p:nvPr/>
        </p:nvSpPr>
        <p:spPr>
          <a:xfrm>
            <a:off x="4827650" y="2549306"/>
            <a:ext cx="1875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Microwave Engineering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D1DD31C-3A4C-4C71-8BCD-A504CE9D5E05}"/>
              </a:ext>
            </a:extLst>
          </p:cNvPr>
          <p:cNvSpPr txBox="1"/>
          <p:nvPr/>
        </p:nvSpPr>
        <p:spPr>
          <a:xfrm>
            <a:off x="9982200" y="3500564"/>
            <a:ext cx="1875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Cryogenic Electronics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F80823-74BB-4940-B64A-EE2C171AD36C}"/>
              </a:ext>
            </a:extLst>
          </p:cNvPr>
          <p:cNvSpPr txBox="1"/>
          <p:nvPr/>
        </p:nvSpPr>
        <p:spPr>
          <a:xfrm>
            <a:off x="4643437" y="4099700"/>
            <a:ext cx="1875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Vacuum and 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cryogenic technologies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EB25E87-4208-4B4D-A71B-DC6F337402AE}"/>
              </a:ext>
            </a:extLst>
          </p:cNvPr>
          <p:cNvSpPr txBox="1"/>
          <p:nvPr/>
        </p:nvSpPr>
        <p:spPr>
          <a:xfrm>
            <a:off x="4614554" y="5721277"/>
            <a:ext cx="187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Qubit Physics</a:t>
            </a:r>
          </a:p>
        </p:txBody>
      </p:sp>
    </p:spTree>
    <p:extLst>
      <p:ext uri="{BB962C8B-B14F-4D97-AF65-F5344CB8AC3E}">
        <p14:creationId xmlns:p14="http://schemas.microsoft.com/office/powerpoint/2010/main" val="89659724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DiVincenzo’s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53331"/>
            <a:ext cx="10972800" cy="4351338"/>
          </a:xfrm>
        </p:spPr>
        <p:txBody>
          <a:bodyPr/>
          <a:lstStyle/>
          <a:p>
            <a:r>
              <a:rPr lang="en-US" dirty="0"/>
              <a:t>5 Necessary Criteria for quantum computing:</a:t>
            </a:r>
          </a:p>
          <a:p>
            <a:pPr marL="857250" lvl="1" indent="-285750"/>
            <a:r>
              <a:rPr lang="en-US" dirty="0"/>
              <a:t>A scalable physical system with well-characterized qubit (</a:t>
            </a:r>
            <a:r>
              <a:rPr lang="en-US" b="1" dirty="0"/>
              <a:t>system needs to remain in the 2-level subspace</a:t>
            </a:r>
            <a:r>
              <a:rPr lang="en-US" dirty="0"/>
              <a:t>)</a:t>
            </a:r>
          </a:p>
          <a:p>
            <a:pPr marL="857250" lvl="1" indent="-285750"/>
            <a:r>
              <a:rPr lang="en-US" dirty="0"/>
              <a:t>The ability to initialize the state of the qubits to a simple fiducial state (</a:t>
            </a:r>
            <a:r>
              <a:rPr lang="en-US" b="1" dirty="0"/>
              <a:t>initialization time is important</a:t>
            </a:r>
            <a:r>
              <a:rPr lang="en-US" dirty="0"/>
              <a:t>)</a:t>
            </a:r>
          </a:p>
          <a:p>
            <a:pPr marL="857250" lvl="1" indent="-285750"/>
            <a:r>
              <a:rPr lang="en-US" dirty="0"/>
              <a:t>Long relevant decoherence times (</a:t>
            </a:r>
            <a:r>
              <a:rPr lang="en-US" b="1" dirty="0"/>
              <a:t>much longer than gate time)</a:t>
            </a:r>
            <a:endParaRPr lang="en-US" dirty="0"/>
          </a:p>
          <a:p>
            <a:pPr marL="857250" lvl="1" indent="-285750"/>
            <a:r>
              <a:rPr lang="en-US" dirty="0"/>
              <a:t>A "universal" set of quantum gates (1-qubit gates + entanglement gate)</a:t>
            </a:r>
          </a:p>
          <a:p>
            <a:pPr marL="857250" lvl="1" indent="-285750"/>
            <a:r>
              <a:rPr lang="en-US" dirty="0"/>
              <a:t>A qubit-specific measurement capability (</a:t>
            </a:r>
            <a:r>
              <a:rPr lang="en-US" b="1" dirty="0"/>
              <a:t>Some algorithms only work without measuring all qubits at the same time e.g. teleportation)</a:t>
            </a:r>
            <a:endParaRPr lang="en-US" dirty="0"/>
          </a:p>
          <a:p>
            <a:r>
              <a:rPr lang="en-US" dirty="0"/>
              <a:t>2 Necessary Criteria for quantum communication:</a:t>
            </a:r>
          </a:p>
          <a:p>
            <a:pPr marL="857250" lvl="1" indent="-285750"/>
            <a:r>
              <a:rPr lang="en-US" dirty="0"/>
              <a:t>The ability to interconvert stationary and flying qubits (</a:t>
            </a:r>
            <a:r>
              <a:rPr lang="en-US" b="1" dirty="0"/>
              <a:t>even with one bit stationary and one bit flying</a:t>
            </a:r>
            <a:r>
              <a:rPr lang="en-US" dirty="0"/>
              <a:t>)</a:t>
            </a:r>
          </a:p>
          <a:p>
            <a:pPr marL="857250" lvl="1" indent="-285750"/>
            <a:r>
              <a:rPr lang="en-US" dirty="0"/>
              <a:t>The ability to faithfully transmit flying qubits between specified locations (</a:t>
            </a:r>
            <a:r>
              <a:rPr lang="en-US" b="1" dirty="0"/>
              <a:t>without decoherence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5F88A-138F-43A5-9A95-2ECBF843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9237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Implementations of Qubits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-266700" y="1526072"/>
            <a:ext cx="6499467" cy="492443"/>
            <a:chOff x="0" y="1659422"/>
            <a:chExt cx="6499467" cy="4924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0" y="1659422"/>
                  <a:ext cx="6499467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𝑀𝑜𝑜𝑑</m:t>
                                </m:r>
                              </m:e>
                            </m:d>
                          </m:e>
                        </m:d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/>
                            </m:d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/>
                            </m:d>
                          </m:e>
                        </m:d>
                      </m:oMath>
                    </m:oMathPara>
                  </a14:m>
                  <a:endParaRPr lang="en-US" sz="3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659422"/>
                  <a:ext cx="6499467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Picture 2" descr="Happy and sad emoji smiley faces line art vector icon for apps and websites  Stock Vector | Adobe Stock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37" t="14988" b="12996"/>
            <a:stretch/>
          </p:blipFill>
          <p:spPr bwMode="auto">
            <a:xfrm>
              <a:off x="4742548" y="1745073"/>
              <a:ext cx="413705" cy="379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appy and sad emoji smiley faces line art vector icon for apps and websites  Stock Vector | Adobe Stock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70" r="51389" b="13473"/>
            <a:stretch/>
          </p:blipFill>
          <p:spPr bwMode="auto">
            <a:xfrm>
              <a:off x="3374298" y="1725871"/>
              <a:ext cx="400642" cy="408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 flipH="1">
            <a:off x="5491968" y="1588731"/>
            <a:ext cx="2697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+mj-lt"/>
              </a:rPr>
              <a:t>Not a reliable qubit</a:t>
            </a:r>
            <a:endParaRPr lang="en-US" sz="2000" b="1" dirty="0">
              <a:solidFill>
                <a:srgbClr val="7030A0"/>
              </a:solidFill>
              <a:latin typeface="+mj-lt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685800" y="2464246"/>
            <a:ext cx="3054063" cy="3290700"/>
            <a:chOff x="454177" y="2961944"/>
            <a:chExt cx="3054063" cy="32907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674" y="3537283"/>
              <a:ext cx="2713037" cy="149446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 flipH="1">
              <a:off x="772463" y="2961944"/>
              <a:ext cx="2425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Electron Spin Qubit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62146" y="5342116"/>
                  <a:ext cx="304609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/>
                            </m:d>
                          </m:e>
                        </m:d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/>
                            </m:d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/>
                            </m:d>
                          </m:e>
                        </m:d>
                      </m:oMath>
                    </m:oMathPara>
                  </a14:m>
                  <a:endParaRPr lang="en-US" sz="28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146" y="5342116"/>
                  <a:ext cx="3046094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>
              <a:off x="454177" y="5914090"/>
              <a:ext cx="26643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>
                  <a:solidFill>
                    <a:srgbClr val="000000"/>
                  </a:solidFill>
                  <a:latin typeface="+mj-lt"/>
                </a:rPr>
                <a:t>Physics Today </a:t>
              </a:r>
              <a:r>
                <a:rPr lang="en-US" sz="1600" b="1" i="1" dirty="0">
                  <a:solidFill>
                    <a:srgbClr val="000000"/>
                  </a:solidFill>
                  <a:latin typeface="+mj-lt"/>
                </a:rPr>
                <a:t>72</a:t>
              </a:r>
              <a:r>
                <a:rPr lang="en-US" sz="1600" i="1" dirty="0">
                  <a:solidFill>
                    <a:srgbClr val="000000"/>
                  </a:solidFill>
                  <a:latin typeface="+mj-lt"/>
                </a:rPr>
                <a:t>, 8, 38 (2019)</a:t>
              </a:r>
              <a:endParaRPr lang="en-US" sz="1600" i="1" dirty="0">
                <a:latin typeface="+mj-lt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75011" y="5353049"/>
              <a:ext cx="181835" cy="381853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69953" y="5353048"/>
              <a:ext cx="150427" cy="381853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700000">
              <a:off x="633073" y="5365382"/>
              <a:ext cx="203324" cy="406648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8625484" y="2464246"/>
            <a:ext cx="3033116" cy="3359130"/>
            <a:chOff x="6636842" y="2770116"/>
            <a:chExt cx="3033116" cy="3359130"/>
          </a:xfrm>
        </p:grpSpPr>
        <p:pic>
          <p:nvPicPr>
            <p:cNvPr id="2050" name="Picture 2" descr="https://upload.wikimedia.org/wikipedia/commons/0/07/Cooper_pair_box_circuit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207" y="3430578"/>
              <a:ext cx="1999497" cy="1746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 flipH="1">
              <a:off x="7017550" y="2770116"/>
              <a:ext cx="22954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Superconducting Charge Qubit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6636842" y="5342116"/>
                  <a:ext cx="3033116" cy="3049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6842" y="5342116"/>
                  <a:ext cx="3033116" cy="304984"/>
                </a:xfrm>
                <a:prstGeom prst="rect">
                  <a:avLst/>
                </a:prstGeom>
                <a:blipFill>
                  <a:blip r:embed="rId11"/>
                  <a:stretch>
                    <a:fillRect l="-13280" t="-178000" r="-18310" b="-25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ctangle 40"/>
            <p:cNvSpPr/>
            <p:nvPr/>
          </p:nvSpPr>
          <p:spPr>
            <a:xfrm>
              <a:off x="7682873" y="5790692"/>
              <a:ext cx="10150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>
                  <a:solidFill>
                    <a:srgbClr val="000000"/>
                  </a:solidFill>
                  <a:latin typeface="+mj-lt"/>
                </a:rPr>
                <a:t>Wikipedia</a:t>
              </a:r>
              <a:endParaRPr lang="en-US" sz="1600" i="1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 flipH="1">
                  <a:off x="8363299" y="3655471"/>
                  <a:ext cx="528559" cy="4641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2400" dirty="0">
                    <a:solidFill>
                      <a:srgbClr val="7030A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363299" y="3655471"/>
                  <a:ext cx="528559" cy="46413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4407169" y="2464246"/>
            <a:ext cx="3332596" cy="3352280"/>
            <a:chOff x="4175546" y="2900364"/>
            <a:chExt cx="3332596" cy="3352280"/>
          </a:xfrm>
        </p:grpSpPr>
        <p:pic>
          <p:nvPicPr>
            <p:cNvPr id="2052" name="Picture 4" descr="Encoding of optical qubits. (a) Single-rail encoded qubits are represented by the absence or presence of a single photon of fixed polarization in one optical mode. This encoding allows for the deterministic generation of entangled states, but with the caveat that single-qubit gates can only be achieved probabilistically. (b) Dual-rail encoded qubits are represented by the presence of a single photon in one or the other of two spatial optical modes. Formally, polarization-encoded qubits are equivalent to the dual-rail encoding due to the basis comprising two orthogonal polarization modes, e.g., by defining |1〉|0〉 = |H〉 and |0〉|1〉 = |V〉 where |H〉 and |V〉 corresponds to a horizontally and vertically polarized photon state, respectively.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43" t="19279" r="47264"/>
            <a:stretch/>
          </p:blipFill>
          <p:spPr bwMode="auto">
            <a:xfrm>
              <a:off x="5071272" y="3262522"/>
              <a:ext cx="1765878" cy="1940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 flipH="1">
              <a:off x="5020038" y="2900364"/>
              <a:ext cx="2425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Photonic Qubit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475848" y="5423758"/>
                  <a:ext cx="3032294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𝑝𝑎𝑡h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𝑝𝑎𝑡h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5848" y="5423758"/>
                  <a:ext cx="3032294" cy="307777"/>
                </a:xfrm>
                <a:prstGeom prst="rect">
                  <a:avLst/>
                </a:prstGeom>
                <a:blipFill>
                  <a:blip r:embed="rId14"/>
                  <a:stretch>
                    <a:fillRect l="-14458" t="-178000" r="-19679" b="-25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Rectangle 52"/>
            <p:cNvSpPr/>
            <p:nvPr/>
          </p:nvSpPr>
          <p:spPr>
            <a:xfrm>
              <a:off x="4175546" y="5914090"/>
              <a:ext cx="29041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>
                  <a:solidFill>
                    <a:srgbClr val="000000"/>
                  </a:solidFill>
                  <a:latin typeface="+mj-lt"/>
                </a:rPr>
                <a:t>Scientific Reports </a:t>
              </a:r>
              <a:r>
                <a:rPr lang="en-US" sz="1600" b="1" i="1" dirty="0">
                  <a:solidFill>
                    <a:srgbClr val="000000"/>
                  </a:solidFill>
                  <a:latin typeface="+mj-lt"/>
                </a:rPr>
                <a:t>3</a:t>
              </a:r>
              <a:r>
                <a:rPr lang="en-US" sz="1600" i="1" dirty="0">
                  <a:solidFill>
                    <a:srgbClr val="000000"/>
                  </a:solidFill>
                  <a:latin typeface="+mj-lt"/>
                </a:rPr>
                <a:t>, 1394 (2013) </a:t>
              </a:r>
              <a:endParaRPr lang="en-US" sz="1600" i="1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 flipH="1">
                  <a:off x="5448531" y="3787322"/>
                  <a:ext cx="56681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𝑝𝑎𝑡h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7030A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448531" y="3787322"/>
                  <a:ext cx="566815" cy="400110"/>
                </a:xfrm>
                <a:prstGeom prst="rect">
                  <a:avLst/>
                </a:prstGeom>
                <a:blipFill>
                  <a:blip r:embed="rId15"/>
                  <a:stretch>
                    <a:fillRect l="-5376" r="-53763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 flipH="1">
                  <a:off x="5425649" y="4303235"/>
                  <a:ext cx="14115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𝑝𝑎𝑡h</m:t>
                      </m:r>
                    </m:oMath>
                  </a14:m>
                  <a:r>
                    <a:rPr lang="en-US" sz="2000" dirty="0">
                      <a:solidFill>
                        <a:srgbClr val="7030A0"/>
                      </a:solidFill>
                      <a:latin typeface="+mj-lt"/>
                    </a:rPr>
                    <a:t>0</a:t>
                  </a: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425649" y="4303235"/>
                  <a:ext cx="1411501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1724" t="-9091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E44A4-C7F2-45A5-AB8A-991188C4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380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Noise, De-coherence Time and Energy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78210"/>
                <a:ext cx="5084668" cy="3537683"/>
              </a:xfrm>
            </p:spPr>
            <p:txBody>
              <a:bodyPr/>
              <a:lstStyle/>
              <a:p>
                <a:r>
                  <a:rPr lang="en-US" dirty="0"/>
                  <a:t>Qubit loses its state due to noise</a:t>
                </a:r>
              </a:p>
              <a:p>
                <a:r>
                  <a:rPr lang="en-US" dirty="0"/>
                  <a:t>Need ultra-low temperature to avoid thermal noise (DR, laser cooling)</a:t>
                </a:r>
              </a:p>
              <a:p>
                <a:r>
                  <a:rPr lang="en-US" dirty="0" err="1"/>
                  <a:t>Decoherence</a:t>
                </a:r>
                <a:r>
                  <a:rPr lang="en-US" dirty="0"/>
                  <a:t> time: </a:t>
                </a:r>
              </a:p>
              <a:p>
                <a:pPr lvl="1"/>
                <a:r>
                  <a:rPr lang="en-US" dirty="0"/>
                  <a:t>T</a:t>
                </a:r>
                <a:r>
                  <a:rPr lang="en-US" baseline="-25000" dirty="0"/>
                  <a:t>1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</a:t>
                </a:r>
                <a:r>
                  <a:rPr lang="en-US" baseline="-25000" dirty="0"/>
                  <a:t>2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⇒?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78210"/>
                <a:ext cx="5084668" cy="3537683"/>
              </a:xfrm>
              <a:blipFill>
                <a:blip r:embed="rId2"/>
                <a:stretch>
                  <a:fillRect l="-1679" t="-2414" r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5CDB24A-ED81-43E7-B539-9FD5875F7BC1}"/>
              </a:ext>
            </a:extLst>
          </p:cNvPr>
          <p:cNvGrpSpPr/>
          <p:nvPr/>
        </p:nvGrpSpPr>
        <p:grpSpPr>
          <a:xfrm>
            <a:off x="6124724" y="1278210"/>
            <a:ext cx="6035916" cy="3931508"/>
            <a:chOff x="5200495" y="1825625"/>
            <a:chExt cx="6638925" cy="42672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0495" y="1825625"/>
              <a:ext cx="6638925" cy="42672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878855" y="2280220"/>
              <a:ext cx="1295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Qubit energy separation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657915" y="2223361"/>
              <a:ext cx="2791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Liquid-He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8883869" y="2592693"/>
              <a:ext cx="183931" cy="610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7524425" y="3247127"/>
              <a:ext cx="294241" cy="618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0526487" y="3991724"/>
              <a:ext cx="1070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Liquid-N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0908287" y="3465041"/>
              <a:ext cx="82204" cy="526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541396" y="3631777"/>
              <a:ext cx="1295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7030A0"/>
                  </a:solidFill>
                </a:rPr>
                <a:t>Dilution Fridge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6541396" y="4213417"/>
              <a:ext cx="192779" cy="37346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67E22-7D03-417C-A0FE-D8A88932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BBF0DD1-C3CD-4C14-8D15-25917B12E6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" b="5539"/>
          <a:stretch/>
        </p:blipFill>
        <p:spPr bwMode="auto">
          <a:xfrm>
            <a:off x="2979893" y="3868424"/>
            <a:ext cx="3192307" cy="237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E8CE04-925C-4C43-8784-F950AAE46F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0"/>
          <a:stretch/>
        </p:blipFill>
        <p:spPr bwMode="auto">
          <a:xfrm>
            <a:off x="177924" y="3911236"/>
            <a:ext cx="3008788" cy="2284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893849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About San Jose State University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8716"/>
            <a:ext cx="4371975" cy="26341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50" y="4350526"/>
            <a:ext cx="6346825" cy="19007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0" y="2583874"/>
            <a:ext cx="47815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36,000 students</a:t>
            </a:r>
          </a:p>
          <a:p>
            <a:r>
              <a:rPr lang="en-US" sz="2000" dirty="0"/>
              <a:t>Minority Serving Institution (MSI)</a:t>
            </a:r>
          </a:p>
          <a:p>
            <a:r>
              <a:rPr lang="en-US" sz="2000" dirty="0"/>
              <a:t>Hispanic Serving Institution (HSI)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Electrical Engineering:</a:t>
            </a:r>
            <a:r>
              <a:rPr lang="en-US" sz="2000" dirty="0"/>
              <a:t> </a:t>
            </a:r>
          </a:p>
          <a:p>
            <a:r>
              <a:rPr lang="en-US" sz="2000" dirty="0"/>
              <a:t>~300 master and ~500 undergraduate students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6D4D8-96D5-4A5B-A05A-7DEA8C733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008876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Why not LC Tank?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E44A4-C7F2-45A5-AB8A-991188C4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50E55B-C1A2-4A66-8F91-891842F5A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892"/>
          <a:stretch/>
        </p:blipFill>
        <p:spPr>
          <a:xfrm>
            <a:off x="975883" y="1228512"/>
            <a:ext cx="2382593" cy="3334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71FA47-65DB-437E-8690-FF4B13051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475" y="1697985"/>
            <a:ext cx="2000250" cy="2085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7AE498-C404-49CD-95EC-0162EE8DD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438" y="4386827"/>
            <a:ext cx="2781300" cy="9239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B68A28-4FDC-433A-9613-048EC607F666}"/>
              </a:ext>
            </a:extLst>
          </p:cNvPr>
          <p:cNvSpPr txBox="1"/>
          <p:nvPr/>
        </p:nvSpPr>
        <p:spPr>
          <a:xfrm flipH="1">
            <a:off x="3959738" y="4648734"/>
            <a:ext cx="3283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+mj-lt"/>
              </a:rPr>
              <a:t>Lack of anharmonicity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030D04-EAAD-47E3-87D7-471C977C21BD}"/>
              </a:ext>
            </a:extLst>
          </p:cNvPr>
          <p:cNvSpPr/>
          <p:nvPr/>
        </p:nvSpPr>
        <p:spPr>
          <a:xfrm>
            <a:off x="8538684" y="362634"/>
            <a:ext cx="3119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Blais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Review of Modern Physics (2021)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5D0C05-DF4D-4CDC-87F3-931D218920D4}"/>
              </a:ext>
            </a:extLst>
          </p:cNvPr>
          <p:cNvGrpSpPr/>
          <p:nvPr/>
        </p:nvGrpSpPr>
        <p:grpSpPr>
          <a:xfrm>
            <a:off x="6488380" y="1923917"/>
            <a:ext cx="5558563" cy="4489720"/>
            <a:chOff x="6488380" y="1923917"/>
            <a:chExt cx="5558563" cy="44897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09E199-1761-4579-9F3B-B20162E3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8380" y="1923917"/>
              <a:ext cx="5558563" cy="32576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AA5A70-3AAF-459F-97B6-71EDAA1271A6}"/>
                    </a:ext>
                  </a:extLst>
                </p:cNvPr>
                <p:cNvSpPr txBox="1"/>
                <p:nvPr/>
              </p:nvSpPr>
              <p:spPr>
                <a:xfrm flipH="1">
                  <a:off x="6896752" y="5368864"/>
                  <a:ext cx="4463226" cy="1044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b="1" dirty="0">
                      <a:solidFill>
                        <a:srgbClr val="7030A0"/>
                      </a:solidFill>
                      <a:latin typeface="+mj-lt"/>
                    </a:rPr>
                    <a:t>Charge qubit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b="1" dirty="0" err="1">
                      <a:solidFill>
                        <a:srgbClr val="7030A0"/>
                      </a:solidFill>
                      <a:latin typeface="+mj-lt"/>
                    </a:rPr>
                    <a:t>Transmon</a:t>
                  </a:r>
                  <a:r>
                    <a:rPr lang="en-US" sz="2000" b="1" dirty="0">
                      <a:solidFill>
                        <a:srgbClr val="7030A0"/>
                      </a:solidFill>
                      <a:latin typeface="+mj-lt"/>
                    </a:rPr>
                    <a:t> qubit when E</a:t>
                  </a:r>
                  <a:r>
                    <a:rPr lang="en-US" sz="2000" b="1" baseline="-25000" dirty="0">
                      <a:solidFill>
                        <a:srgbClr val="7030A0"/>
                      </a:solidFill>
                      <a:latin typeface="+mj-lt"/>
                    </a:rPr>
                    <a:t>C</a:t>
                  </a:r>
                  <a:r>
                    <a:rPr lang="en-US" sz="2000" b="1" dirty="0">
                      <a:solidFill>
                        <a:srgbClr val="7030A0"/>
                      </a:solidFill>
                      <a:latin typeface="+mj-lt"/>
                    </a:rPr>
                    <a:t>&lt;&lt;E</a:t>
                  </a:r>
                  <a:r>
                    <a:rPr lang="en-US" sz="2000" b="1" baseline="-25000" dirty="0">
                      <a:solidFill>
                        <a:srgbClr val="7030A0"/>
                      </a:solidFill>
                      <a:latin typeface="+mj-lt"/>
                    </a:rPr>
                    <a:t>J</a:t>
                  </a:r>
                  <a:r>
                    <a:rPr lang="en-US" sz="2000" b="1" dirty="0">
                      <a:solidFill>
                        <a:srgbClr val="7030A0"/>
                      </a:solidFill>
                      <a:latin typeface="+mj-lt"/>
                    </a:rPr>
                    <a:t> (less sensitive to charge noise,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a14:m>
                  <a:r>
                    <a:rPr lang="en-US" sz="2000" b="1" dirty="0">
                      <a:solidFill>
                        <a:srgbClr val="7030A0"/>
                      </a:solidFill>
                      <a:latin typeface="+mj-lt"/>
                    </a:rPr>
                    <a:t>)</a:t>
                  </a:r>
                  <a:endParaRPr lang="en-US" sz="2000" b="1" baseline="-25000" dirty="0">
                    <a:solidFill>
                      <a:srgbClr val="7030A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AA5A70-3AAF-459F-97B6-71EDAA1271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896752" y="5368864"/>
                  <a:ext cx="4463226" cy="1044773"/>
                </a:xfrm>
                <a:prstGeom prst="rect">
                  <a:avLst/>
                </a:prstGeom>
                <a:blipFill>
                  <a:blip r:embed="rId7"/>
                  <a:stretch>
                    <a:fillRect l="-1228" t="-3509" b="-76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C15A18-4E94-4F6C-A499-5EF5725A3615}"/>
                  </a:ext>
                </a:extLst>
              </p:cNvPr>
              <p:cNvSpPr txBox="1"/>
              <p:nvPr/>
            </p:nvSpPr>
            <p:spPr>
              <a:xfrm>
                <a:off x="1598080" y="5318173"/>
                <a:ext cx="40035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Generalized momentum: Q</a:t>
                </a:r>
              </a:p>
              <a:p>
                <a:r>
                  <a:rPr lang="en-US" dirty="0"/>
                  <a:t>Generalized Coordinate: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endParaRPr lang="en-US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C15A18-4E94-4F6C-A499-5EF5725A3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080" y="5318173"/>
                <a:ext cx="4003590" cy="646331"/>
              </a:xfrm>
              <a:prstGeom prst="rect">
                <a:avLst/>
              </a:prstGeom>
              <a:blipFill>
                <a:blip r:embed="rId8"/>
                <a:stretch>
                  <a:fillRect l="-121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3663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Josephson Junction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E44A4-C7F2-45A5-AB8A-991188C4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030D04-EAAD-47E3-87D7-471C977C21BD}"/>
              </a:ext>
            </a:extLst>
          </p:cNvPr>
          <p:cNvSpPr/>
          <p:nvPr/>
        </p:nvSpPr>
        <p:spPr>
          <a:xfrm>
            <a:off x="8538684" y="362634"/>
            <a:ext cx="3119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Wiki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6ED22FC-432E-47CE-863E-E14A7A123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93" y="2229459"/>
            <a:ext cx="3401712" cy="222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2E4102-FB88-4FE0-9135-B32B78E15F5C}"/>
              </a:ext>
            </a:extLst>
          </p:cNvPr>
          <p:cNvSpPr txBox="1"/>
          <p:nvPr/>
        </p:nvSpPr>
        <p:spPr>
          <a:xfrm>
            <a:off x="685800" y="4106671"/>
            <a:ext cx="1745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Superconductor</a:t>
            </a:r>
          </a:p>
          <a:p>
            <a:r>
              <a:rPr lang="en-US" dirty="0">
                <a:solidFill>
                  <a:srgbClr val="7030A0"/>
                </a:solidFill>
              </a:rPr>
              <a:t>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C9D071-CD75-4278-88F5-5B465297D78E}"/>
              </a:ext>
            </a:extLst>
          </p:cNvPr>
          <p:cNvSpPr txBox="1"/>
          <p:nvPr/>
        </p:nvSpPr>
        <p:spPr>
          <a:xfrm>
            <a:off x="3004752" y="4092577"/>
            <a:ext cx="1745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Superconductor</a:t>
            </a:r>
          </a:p>
          <a:p>
            <a:r>
              <a:rPr lang="en-US" dirty="0">
                <a:solidFill>
                  <a:srgbClr val="7030A0"/>
                </a:solidFill>
              </a:rPr>
              <a:t>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FA2859-E871-4B15-AB7E-44F9EF2FEF04}"/>
              </a:ext>
            </a:extLst>
          </p:cNvPr>
          <p:cNvSpPr txBox="1"/>
          <p:nvPr/>
        </p:nvSpPr>
        <p:spPr>
          <a:xfrm>
            <a:off x="2264335" y="4623559"/>
            <a:ext cx="1052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Insulator</a:t>
            </a:r>
          </a:p>
          <a:p>
            <a:r>
              <a:rPr lang="en-US" dirty="0">
                <a:solidFill>
                  <a:srgbClr val="7030A0"/>
                </a:solidFill>
              </a:rPr>
              <a:t>(Al</a:t>
            </a:r>
            <a:r>
              <a:rPr lang="en-US" baseline="-25000" dirty="0">
                <a:solidFill>
                  <a:srgbClr val="7030A0"/>
                </a:solidFill>
              </a:rPr>
              <a:t>2</a:t>
            </a:r>
            <a:r>
              <a:rPr lang="en-US" dirty="0">
                <a:solidFill>
                  <a:srgbClr val="7030A0"/>
                </a:solidFill>
              </a:rPr>
              <a:t>O</a:t>
            </a:r>
            <a:r>
              <a:rPr lang="en-US" baseline="-25000" dirty="0">
                <a:solidFill>
                  <a:srgbClr val="7030A0"/>
                </a:solidFill>
              </a:rPr>
              <a:t>3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AF10F-7FC6-42D0-95A0-4EE6477E7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2310"/>
            <a:ext cx="2362200" cy="1181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22D920-B50E-4718-A231-CBA41395C48A}"/>
              </a:ext>
            </a:extLst>
          </p:cNvPr>
          <p:cNvSpPr txBox="1"/>
          <p:nvPr/>
        </p:nvSpPr>
        <p:spPr>
          <a:xfrm>
            <a:off x="6172200" y="4945042"/>
            <a:ext cx="350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Josephson Energy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B88EB3-7176-4262-A48E-F1D568625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86696"/>
            <a:ext cx="3371850" cy="828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C4F342-38FA-45DB-9502-DD7D23CAF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260931"/>
            <a:ext cx="3924300" cy="7715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FA46C8-4143-4FF4-BB4C-09AF38CBF60D}"/>
              </a:ext>
            </a:extLst>
          </p:cNvPr>
          <p:cNvSpPr txBox="1"/>
          <p:nvPr/>
        </p:nvSpPr>
        <p:spPr>
          <a:xfrm>
            <a:off x="6211330" y="1636365"/>
            <a:ext cx="350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Josephson Equations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C19A8E-C233-43A2-B42C-F1A3DD38E877}"/>
              </a:ext>
            </a:extLst>
          </p:cNvPr>
          <p:cNvSpPr txBox="1"/>
          <p:nvPr/>
        </p:nvSpPr>
        <p:spPr>
          <a:xfrm>
            <a:off x="6211330" y="3713013"/>
            <a:ext cx="350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Nonlinear Inductance</a:t>
            </a:r>
          </a:p>
        </p:txBody>
      </p:sp>
    </p:spTree>
    <p:extLst>
      <p:ext uri="{BB962C8B-B14F-4D97-AF65-F5344CB8AC3E}">
        <p14:creationId xmlns:p14="http://schemas.microsoft.com/office/powerpoint/2010/main" val="77819739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System Overview</a:t>
            </a:r>
            <a:br>
              <a:rPr lang="en-US" b="1" dirty="0">
                <a:latin typeface="+mn-lt"/>
              </a:rPr>
            </a:br>
            <a:endParaRPr lang="en-US" b="1" dirty="0">
              <a:latin typeface="+mn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FAA5153-D9E1-4DDC-8977-C78BB4DC9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 flipV="1">
            <a:off x="6943881" y="431545"/>
            <a:ext cx="3123312" cy="2238674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AC425BE5-DE3F-454A-BCC4-4AB6F12FAC96}"/>
              </a:ext>
            </a:extLst>
          </p:cNvPr>
          <p:cNvSpPr txBox="1"/>
          <p:nvPr/>
        </p:nvSpPr>
        <p:spPr>
          <a:xfrm>
            <a:off x="7019353" y="5594231"/>
            <a:ext cx="43149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PMingLiU" panose="02020500000000000000" pitchFamily="18" charset="-120"/>
                <a:cs typeface="+mn-cs"/>
              </a:rPr>
              <a:t>A. Place, et al., Nat. Comm 12, 1779 (2021)</a:t>
            </a:r>
            <a:endParaRPr kumimoji="0" lang="en-US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45DE2C42-668F-4CCA-8DB8-D0DCB0E92B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57" b="11003"/>
          <a:stretch/>
        </p:blipFill>
        <p:spPr>
          <a:xfrm flipV="1">
            <a:off x="5971116" y="2982414"/>
            <a:ext cx="5497248" cy="2461421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60717D5-ACD8-4765-B123-F8D5D5073B9E}"/>
              </a:ext>
            </a:extLst>
          </p:cNvPr>
          <p:cNvCxnSpPr>
            <a:cxnSpLocks/>
          </p:cNvCxnSpPr>
          <p:nvPr/>
        </p:nvCxnSpPr>
        <p:spPr>
          <a:xfrm>
            <a:off x="7398072" y="2187164"/>
            <a:ext cx="1321667" cy="290819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6F6D818-0326-443D-B6BA-27CC8FAF07BF}"/>
              </a:ext>
            </a:extLst>
          </p:cNvPr>
          <p:cNvCxnSpPr>
            <a:cxnSpLocks/>
          </p:cNvCxnSpPr>
          <p:nvPr/>
        </p:nvCxnSpPr>
        <p:spPr>
          <a:xfrm flipH="1">
            <a:off x="9229359" y="2127794"/>
            <a:ext cx="440025" cy="296756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29D0C73-C877-4278-9008-7159A36037EB}"/>
              </a:ext>
            </a:extLst>
          </p:cNvPr>
          <p:cNvGrpSpPr/>
          <p:nvPr/>
        </p:nvGrpSpPr>
        <p:grpSpPr>
          <a:xfrm>
            <a:off x="231301" y="1270843"/>
            <a:ext cx="5569841" cy="5587157"/>
            <a:chOff x="231301" y="1270843"/>
            <a:chExt cx="5569841" cy="5587157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A6369F71-0CAB-413E-AA80-42DAA8DC39DD}"/>
                </a:ext>
              </a:extLst>
            </p:cNvPr>
            <p:cNvPicPr>
              <a:picLocks/>
            </p:cNvPicPr>
            <p:nvPr/>
          </p:nvPicPr>
          <p:blipFill rotWithShape="1">
            <a:blip r:embed="rId5"/>
            <a:srcRect l="42344" t="11957" b="11003"/>
            <a:stretch/>
          </p:blipFill>
          <p:spPr>
            <a:xfrm flipV="1">
              <a:off x="857693" y="5371293"/>
              <a:ext cx="1914368" cy="1486707"/>
            </a:xfrm>
            <a:prstGeom prst="rect">
              <a:avLst/>
            </a:prstGeom>
          </p:spPr>
        </p:pic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3A3D25A-406A-4C84-AFAC-4B8C8AC7B632}"/>
                </a:ext>
              </a:extLst>
            </p:cNvPr>
            <p:cNvSpPr/>
            <p:nvPr/>
          </p:nvSpPr>
          <p:spPr>
            <a:xfrm>
              <a:off x="2014002" y="1270843"/>
              <a:ext cx="2823519" cy="46794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OPX Quantum Machines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1DD739-A644-4062-B17A-C372EFBF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0665" y="1828901"/>
              <a:ext cx="322853" cy="333102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D06D497-0C1A-4662-A483-778629C874FB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262091" y="1752527"/>
              <a:ext cx="1" cy="7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095C6B3-5BB4-47EC-80BB-5522024CE3BA}"/>
                </a:ext>
              </a:extLst>
            </p:cNvPr>
            <p:cNvCxnSpPr>
              <a:cxnSpLocks/>
            </p:cNvCxnSpPr>
            <p:nvPr/>
          </p:nvCxnSpPr>
          <p:spPr>
            <a:xfrm>
              <a:off x="2478858" y="2322335"/>
              <a:ext cx="926" cy="2809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4AE13ED-6737-40AE-8175-D14C5F95C20E}"/>
                </a:ext>
              </a:extLst>
            </p:cNvPr>
            <p:cNvCxnSpPr>
              <a:cxnSpLocks/>
            </p:cNvCxnSpPr>
            <p:nvPr/>
          </p:nvCxnSpPr>
          <p:spPr>
            <a:xfrm>
              <a:off x="4287422" y="1731062"/>
              <a:ext cx="1" cy="1605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4B2B61-DE83-43D4-AC13-42F3A1AA6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8815" y="1827935"/>
              <a:ext cx="303188" cy="31281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184D24A-7F3E-44D1-9337-56088906D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2615" y="1823916"/>
              <a:ext cx="322853" cy="333102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D9DD31E-663F-49B5-8FC4-606D1703E58F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3034041" y="1747542"/>
              <a:ext cx="1" cy="76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652EC1-CFB0-47B1-B570-76DC17AB21A8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2262092" y="2162003"/>
              <a:ext cx="216766" cy="1603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8B606A5-3B46-43B7-9ACE-ADB924792AAA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2478858" y="2157018"/>
              <a:ext cx="555184" cy="165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460A732-B7DD-45E4-BAC4-C226002EF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84768" y="1850474"/>
              <a:ext cx="218088" cy="28223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87D59C5-C560-441E-86A6-F8A15BCA4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90771" y="1847533"/>
              <a:ext cx="218088" cy="282232"/>
            </a:xfrm>
            <a:prstGeom prst="rect">
              <a:avLst/>
            </a:prstGeom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8A34F6-AB5E-4D5C-BEA0-83130C354E18}"/>
                </a:ext>
              </a:extLst>
            </p:cNvPr>
            <p:cNvCxnSpPr>
              <a:cxnSpLocks/>
              <a:stCxn id="40" idx="3"/>
              <a:endCxn id="31" idx="1"/>
            </p:cNvCxnSpPr>
            <p:nvPr/>
          </p:nvCxnSpPr>
          <p:spPr>
            <a:xfrm>
              <a:off x="1702856" y="1991590"/>
              <a:ext cx="397809" cy="38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A91AF6-8C9E-4B28-91F5-AD9285683D46}"/>
                </a:ext>
              </a:extLst>
            </p:cNvPr>
            <p:cNvCxnSpPr>
              <a:cxnSpLocks/>
              <a:stCxn id="41" idx="3"/>
              <a:endCxn id="35" idx="1"/>
            </p:cNvCxnSpPr>
            <p:nvPr/>
          </p:nvCxnSpPr>
          <p:spPr>
            <a:xfrm flipV="1">
              <a:off x="4008859" y="1984342"/>
              <a:ext cx="119956" cy="43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19AA68-42A0-4853-8AF7-4F2AF683AC70}"/>
                </a:ext>
              </a:extLst>
            </p:cNvPr>
            <p:cNvSpPr txBox="1"/>
            <p:nvPr/>
          </p:nvSpPr>
          <p:spPr>
            <a:xfrm>
              <a:off x="3096361" y="2012917"/>
              <a:ext cx="1460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Readout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16F2744-89BB-444A-A03B-3EC07BEAD47E}"/>
                </a:ext>
              </a:extLst>
            </p:cNvPr>
            <p:cNvCxnSpPr/>
            <p:nvPr/>
          </p:nvCxnSpPr>
          <p:spPr>
            <a:xfrm>
              <a:off x="2062015" y="2696271"/>
              <a:ext cx="2679600" cy="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0DC79DF-B2EA-409B-9D1D-BFD0460D4C27}"/>
                </a:ext>
              </a:extLst>
            </p:cNvPr>
            <p:cNvCxnSpPr/>
            <p:nvPr/>
          </p:nvCxnSpPr>
          <p:spPr>
            <a:xfrm>
              <a:off x="2062014" y="3380130"/>
              <a:ext cx="2679601" cy="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11B974F-634B-4036-B61F-AE77D4F6DD31}"/>
                </a:ext>
              </a:extLst>
            </p:cNvPr>
            <p:cNvCxnSpPr/>
            <p:nvPr/>
          </p:nvCxnSpPr>
          <p:spPr>
            <a:xfrm>
              <a:off x="2062014" y="4023005"/>
              <a:ext cx="2679601" cy="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336EC92-F099-4C99-B1B7-C9DDB8FABD67}"/>
                </a:ext>
              </a:extLst>
            </p:cNvPr>
            <p:cNvCxnSpPr/>
            <p:nvPr/>
          </p:nvCxnSpPr>
          <p:spPr>
            <a:xfrm>
              <a:off x="2062013" y="4866970"/>
              <a:ext cx="2679601" cy="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09C0017-DCDE-463F-A2DC-A8D460A7D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9733" y="2357216"/>
              <a:ext cx="1238250" cy="123825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3BBF665-6D50-42FB-B30E-78F2D017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9542" y="3122306"/>
              <a:ext cx="1238250" cy="123825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3E2A6D1-805F-4A6B-9C10-DAE4B80E8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111" y="3879860"/>
              <a:ext cx="1238250" cy="123825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6F4B00-663C-4238-A18B-028E67C14459}"/>
                </a:ext>
              </a:extLst>
            </p:cNvPr>
            <p:cNvSpPr txBox="1"/>
            <p:nvPr/>
          </p:nvSpPr>
          <p:spPr>
            <a:xfrm>
              <a:off x="318764" y="5140557"/>
              <a:ext cx="1238251" cy="606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Resonator &amp; Qubit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D79746F-4A88-40CB-9AB8-789987617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0379" y="5012313"/>
              <a:ext cx="749214" cy="44718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AE4D0E3-BB45-4B84-A411-36215AAFE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902975" y="2921468"/>
              <a:ext cx="749214" cy="447187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E2A55FD-288F-4733-836A-DF3899163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902976" y="2248823"/>
              <a:ext cx="749214" cy="447187"/>
            </a:xfrm>
            <a:prstGeom prst="rect">
              <a:avLst/>
            </a:prstGeom>
          </p:spPr>
        </p:pic>
        <p:sp>
          <p:nvSpPr>
            <p:cNvPr id="59" name="U-Turn Arrow 23">
              <a:extLst>
                <a:ext uri="{FF2B5EF4-FFF2-40B4-BE49-F238E27FC236}">
                  <a16:creationId xmlns:a16="http://schemas.microsoft.com/office/drawing/2014/main" id="{61C363EA-9821-46E2-ABA0-36007567016F}"/>
                </a:ext>
              </a:extLst>
            </p:cNvPr>
            <p:cNvSpPr/>
            <p:nvPr/>
          </p:nvSpPr>
          <p:spPr>
            <a:xfrm flipV="1">
              <a:off x="2956307" y="2695767"/>
              <a:ext cx="647203" cy="2092659"/>
            </a:xfrm>
            <a:prstGeom prst="uturnArrow">
              <a:avLst>
                <a:gd name="adj1" fmla="val 10158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solidFill>
              <a:srgbClr val="7030A0"/>
            </a:solidFill>
            <a:ln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220EC13-24F8-479E-821E-7997F35D80BF}"/>
                </a:ext>
              </a:extLst>
            </p:cNvPr>
            <p:cNvSpPr txBox="1"/>
            <p:nvPr/>
          </p:nvSpPr>
          <p:spPr>
            <a:xfrm>
              <a:off x="1341077" y="2479545"/>
              <a:ext cx="12382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</a:rPr>
                <a:t>300K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2A01FA7-D9BB-4D7A-98AF-BB6573ACBDF5}"/>
                </a:ext>
              </a:extLst>
            </p:cNvPr>
            <p:cNvSpPr txBox="1"/>
            <p:nvPr/>
          </p:nvSpPr>
          <p:spPr>
            <a:xfrm>
              <a:off x="1547744" y="3171567"/>
              <a:ext cx="4124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</a:rPr>
                <a:t>4K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54343A4-718C-4932-8CAF-83CF8B5658B2}"/>
                </a:ext>
              </a:extLst>
            </p:cNvPr>
            <p:cNvSpPr txBox="1"/>
            <p:nvPr/>
          </p:nvSpPr>
          <p:spPr>
            <a:xfrm>
              <a:off x="1168958" y="3856040"/>
              <a:ext cx="12382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</a:rPr>
                <a:t>700mK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4C02D3A-A2E7-40FD-A998-F0954CDA06BC}"/>
                </a:ext>
              </a:extLst>
            </p:cNvPr>
            <p:cNvSpPr txBox="1"/>
            <p:nvPr/>
          </p:nvSpPr>
          <p:spPr>
            <a:xfrm>
              <a:off x="1236348" y="4705860"/>
              <a:ext cx="12382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</a:rPr>
                <a:t>10mK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D0E6E17-75CB-4B0E-B30E-FF677E002603}"/>
                </a:ext>
              </a:extLst>
            </p:cNvPr>
            <p:cNvCxnSpPr/>
            <p:nvPr/>
          </p:nvCxnSpPr>
          <p:spPr>
            <a:xfrm>
              <a:off x="4277582" y="3340844"/>
              <a:ext cx="0" cy="1895063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A249101-D1E5-4402-BC8A-F322B7D8C285}"/>
                </a:ext>
              </a:extLst>
            </p:cNvPr>
            <p:cNvCxnSpPr/>
            <p:nvPr/>
          </p:nvCxnSpPr>
          <p:spPr>
            <a:xfrm>
              <a:off x="2474599" y="4866970"/>
              <a:ext cx="0" cy="25114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9DF09F-3C51-4BAD-897D-3FE7DE849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1062" y="5237028"/>
              <a:ext cx="1140543" cy="2277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C0A15E2-BE91-482B-A538-688D8674E0D6}"/>
                </a:ext>
              </a:extLst>
            </p:cNvPr>
            <p:cNvSpPr txBox="1"/>
            <p:nvPr/>
          </p:nvSpPr>
          <p:spPr>
            <a:xfrm>
              <a:off x="3701505" y="5341018"/>
              <a:ext cx="12687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TWPA</a:t>
              </a:r>
            </a:p>
            <a:p>
              <a:r>
                <a:rPr lang="en-US" sz="1600" b="1" dirty="0"/>
                <a:t>+20dB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C5DD7D4-1664-494E-939B-D4A8204BD644}"/>
                </a:ext>
              </a:extLst>
            </p:cNvPr>
            <p:cNvSpPr txBox="1"/>
            <p:nvPr/>
          </p:nvSpPr>
          <p:spPr>
            <a:xfrm>
              <a:off x="1608141" y="2819290"/>
              <a:ext cx="12687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-20dB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40EA5DD-36A5-44D2-BEC0-41E97D9D4530}"/>
                </a:ext>
              </a:extLst>
            </p:cNvPr>
            <p:cNvSpPr txBox="1"/>
            <p:nvPr/>
          </p:nvSpPr>
          <p:spPr>
            <a:xfrm>
              <a:off x="4457264" y="2140421"/>
              <a:ext cx="12687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Amplifier</a:t>
              </a:r>
            </a:p>
            <a:p>
              <a:r>
                <a:rPr lang="en-US" sz="1600" b="1" dirty="0"/>
                <a:t>+40dB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4AFC126-4B7B-4C60-ACF2-00281B358E24}"/>
                </a:ext>
              </a:extLst>
            </p:cNvPr>
            <p:cNvSpPr txBox="1"/>
            <p:nvPr/>
          </p:nvSpPr>
          <p:spPr>
            <a:xfrm>
              <a:off x="4457264" y="2818099"/>
              <a:ext cx="12687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HEMT</a:t>
              </a:r>
            </a:p>
            <a:p>
              <a:r>
                <a:rPr lang="en-US" sz="1600" b="1" dirty="0"/>
                <a:t>+40dB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E91F494-D7AA-4BB2-8A7F-43E8456DEF9D}"/>
                </a:ext>
              </a:extLst>
            </p:cNvPr>
            <p:cNvSpPr txBox="1"/>
            <p:nvPr/>
          </p:nvSpPr>
          <p:spPr>
            <a:xfrm>
              <a:off x="1605911" y="3546933"/>
              <a:ext cx="12687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-20dB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A39A829-FB01-4CD8-964C-B0B810B6075D}"/>
                </a:ext>
              </a:extLst>
            </p:cNvPr>
            <p:cNvSpPr txBox="1"/>
            <p:nvPr/>
          </p:nvSpPr>
          <p:spPr>
            <a:xfrm>
              <a:off x="1606943" y="4298002"/>
              <a:ext cx="12687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-20dB</a:t>
              </a:r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508A7928-5F8C-49A6-B450-8EA91F25AE68}"/>
                </a:ext>
              </a:extLst>
            </p:cNvPr>
            <p:cNvSpPr/>
            <p:nvPr/>
          </p:nvSpPr>
          <p:spPr>
            <a:xfrm>
              <a:off x="4113130" y="4315894"/>
              <a:ext cx="352926" cy="365336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9079F11B-73AD-4281-A0E9-5102DCA52378}"/>
                </a:ext>
              </a:extLst>
            </p:cNvPr>
            <p:cNvSpPr/>
            <p:nvPr/>
          </p:nvSpPr>
          <p:spPr>
            <a:xfrm rot="6410719">
              <a:off x="4146346" y="4375589"/>
              <a:ext cx="262469" cy="255984"/>
            </a:xfrm>
            <a:prstGeom prst="arc">
              <a:avLst>
                <a:gd name="adj1" fmla="val 16200000"/>
                <a:gd name="adj2" fmla="val 9663420"/>
              </a:avLst>
            </a:prstGeom>
            <a:noFill/>
            <a:ln w="1905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15657EF4-157A-4751-9EA1-E3F1CA16C2AC}"/>
                </a:ext>
              </a:extLst>
            </p:cNvPr>
            <p:cNvSpPr/>
            <p:nvPr/>
          </p:nvSpPr>
          <p:spPr>
            <a:xfrm>
              <a:off x="2298136" y="5049341"/>
              <a:ext cx="363787" cy="349156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81464E7E-1B1E-49AF-9600-89CF76297AD4}"/>
                </a:ext>
              </a:extLst>
            </p:cNvPr>
            <p:cNvSpPr/>
            <p:nvPr/>
          </p:nvSpPr>
          <p:spPr>
            <a:xfrm rot="6410719" flipV="1">
              <a:off x="2349790" y="5092031"/>
              <a:ext cx="266087" cy="274825"/>
            </a:xfrm>
            <a:prstGeom prst="arc">
              <a:avLst>
                <a:gd name="adj1" fmla="val 16200000"/>
                <a:gd name="adj2" fmla="val 9663420"/>
              </a:avLst>
            </a:prstGeom>
            <a:noFill/>
            <a:ln w="1905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8688C1A-548A-4DCA-8720-924AB31149C0}"/>
                </a:ext>
              </a:extLst>
            </p:cNvPr>
            <p:cNvCxnSpPr>
              <a:cxnSpLocks/>
            </p:cNvCxnSpPr>
            <p:nvPr/>
          </p:nvCxnSpPr>
          <p:spPr>
            <a:xfrm>
              <a:off x="2468996" y="5389706"/>
              <a:ext cx="5603" cy="32313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9E8D577-CBED-4D05-A92F-6DD21174926C}"/>
                </a:ext>
              </a:extLst>
            </p:cNvPr>
            <p:cNvSpPr txBox="1"/>
            <p:nvPr/>
          </p:nvSpPr>
          <p:spPr>
            <a:xfrm>
              <a:off x="4562891" y="4221946"/>
              <a:ext cx="12382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Isolator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74650E5-B127-466B-AE94-6F7E1C8FE2BB}"/>
                </a:ext>
              </a:extLst>
            </p:cNvPr>
            <p:cNvSpPr txBox="1"/>
            <p:nvPr/>
          </p:nvSpPr>
          <p:spPr>
            <a:xfrm>
              <a:off x="231301" y="1296894"/>
              <a:ext cx="2391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2X: Initialization</a:t>
              </a:r>
            </a:p>
            <a:p>
              <a:r>
                <a:rPr lang="en-US" dirty="0">
                  <a:solidFill>
                    <a:srgbClr val="7030A0"/>
                  </a:solidFill>
                </a:rPr>
                <a:t>and 1-qubit gate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35E84FD-D7D8-4347-B970-2FC4D09D7619}"/>
                </a:ext>
              </a:extLst>
            </p:cNvPr>
            <p:cNvCxnSpPr>
              <a:cxnSpLocks/>
              <a:stCxn id="36" idx="3"/>
              <a:endCxn id="41" idx="1"/>
            </p:cNvCxnSpPr>
            <p:nvPr/>
          </p:nvCxnSpPr>
          <p:spPr>
            <a:xfrm flipV="1">
              <a:off x="3195468" y="1988649"/>
              <a:ext cx="595303" cy="1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408129A-FA84-447F-AD73-BA95338207FC}"/>
                </a:ext>
              </a:extLst>
            </p:cNvPr>
            <p:cNvSpPr txBox="1"/>
            <p:nvPr/>
          </p:nvSpPr>
          <p:spPr>
            <a:xfrm>
              <a:off x="2619111" y="4899612"/>
              <a:ext cx="12382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Circulator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F01F502-C0B4-43F8-87CB-FCEB666CFC15}"/>
                </a:ext>
              </a:extLst>
            </p:cNvPr>
            <p:cNvCxnSpPr>
              <a:stCxn id="36" idx="1"/>
              <a:endCxn id="36" idx="1"/>
            </p:cNvCxnSpPr>
            <p:nvPr/>
          </p:nvCxnSpPr>
          <p:spPr>
            <a:xfrm>
              <a:off x="2872615" y="1990467"/>
              <a:ext cx="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C018559-1357-4658-AC40-52B9E6FA8533}"/>
                </a:ext>
              </a:extLst>
            </p:cNvPr>
            <p:cNvCxnSpPr>
              <a:stCxn id="36" idx="1"/>
            </p:cNvCxnSpPr>
            <p:nvPr/>
          </p:nvCxnSpPr>
          <p:spPr>
            <a:xfrm flipH="1">
              <a:off x="2651062" y="1990467"/>
              <a:ext cx="221553" cy="11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321E9D4-53BE-437A-A915-20628A8096D7}"/>
                </a:ext>
              </a:extLst>
            </p:cNvPr>
            <p:cNvCxnSpPr/>
            <p:nvPr/>
          </p:nvCxnSpPr>
          <p:spPr>
            <a:xfrm flipV="1">
              <a:off x="2661923" y="1747542"/>
              <a:ext cx="0" cy="2440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DCD5DEA-D1E9-43E9-A2C2-1DD74E9EB0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1408" y="1734569"/>
              <a:ext cx="0" cy="2564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64285E3-1036-4073-A216-A7DFBB274D8D}"/>
                </a:ext>
              </a:extLst>
            </p:cNvPr>
            <p:cNvCxnSpPr>
              <a:cxnSpLocks/>
              <a:endCxn id="31" idx="3"/>
            </p:cNvCxnSpPr>
            <p:nvPr/>
          </p:nvCxnSpPr>
          <p:spPr>
            <a:xfrm flipH="1">
              <a:off x="2423518" y="1995452"/>
              <a:ext cx="13764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9A8527D6-AA7F-4AFB-AA15-68FD9CC5F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48117" y="2357216"/>
              <a:ext cx="218088" cy="282232"/>
            </a:xfrm>
            <a:prstGeom prst="rect">
              <a:avLst/>
            </a:prstGeom>
          </p:spPr>
        </p:pic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9525CF5-EEF1-4950-B22B-7740AC0523C6}"/>
                </a:ext>
              </a:extLst>
            </p:cNvPr>
            <p:cNvCxnSpPr>
              <a:cxnSpLocks/>
              <a:stCxn id="117" idx="2"/>
            </p:cNvCxnSpPr>
            <p:nvPr/>
          </p:nvCxnSpPr>
          <p:spPr>
            <a:xfrm flipH="1">
              <a:off x="3954197" y="2639448"/>
              <a:ext cx="2964" cy="25011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15A9B81B-5691-40F5-825E-193454F284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31671" y="0"/>
            <a:ext cx="960329" cy="1143000"/>
          </a:xfrm>
          <a:prstGeom prst="rect">
            <a:avLst/>
          </a:prstGeom>
        </p:spPr>
      </p:pic>
      <p:pic>
        <p:nvPicPr>
          <p:cNvPr id="83" name="Picture 82" descr="Image result for sjsu">
            <a:extLst>
              <a:ext uri="{FF2B5EF4-FFF2-40B4-BE49-F238E27FC236}">
                <a16:creationId xmlns:a16="http://schemas.microsoft.com/office/drawing/2014/main" id="{27198845-7CA8-4719-B931-6CA50C4D006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193" y="6348112"/>
            <a:ext cx="1883288" cy="351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9682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71593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Signal Amplification and Noise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530513-A9A5-4DF5-8930-E9083C87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2122799"/>
            <a:ext cx="7460457" cy="10452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37484" y="1837049"/>
            <a:ext cx="2391816" cy="372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Friis</a:t>
            </a:r>
            <a:r>
              <a:rPr lang="en-US" dirty="0">
                <a:solidFill>
                  <a:srgbClr val="7030A0"/>
                </a:solidFill>
              </a:rPr>
              <a:t>’ Equation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386" y="3269121"/>
            <a:ext cx="2800350" cy="9239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111" y="4878604"/>
            <a:ext cx="6115050" cy="12287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79011" y="4471018"/>
            <a:ext cx="2391816" cy="372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Numerical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610350" y="3442203"/>
                <a:ext cx="2447529" cy="527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)=10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350" y="3442203"/>
                <a:ext cx="2447529" cy="5272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9201185" y="3453941"/>
                <a:ext cx="2569485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)=10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𝑚𝑊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185" y="3453941"/>
                <a:ext cx="2569485" cy="5275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3645460" y="2948317"/>
            <a:ext cx="2391816" cy="372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Reminder: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619991" y="4014670"/>
                <a:ext cx="1990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)=20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991" y="4014670"/>
                <a:ext cx="1990609" cy="276999"/>
              </a:xfrm>
              <a:prstGeom prst="rect">
                <a:avLst/>
              </a:prstGeom>
              <a:blipFill>
                <a:blip r:embed="rId9"/>
                <a:stretch>
                  <a:fillRect l="-2446" t="-4444" r="-15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023CE8D-8B46-4F9A-9874-2B42A74ED41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735" t="-20758" r="-13222" b="-30112"/>
          <a:stretch/>
        </p:blipFill>
        <p:spPr>
          <a:xfrm>
            <a:off x="194732" y="541867"/>
            <a:ext cx="3843867" cy="7264400"/>
          </a:xfrm>
          <a:prstGeom prst="ellipse">
            <a:avLst/>
          </a:prstGeom>
          <a:ln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3CF4E5-64D3-4A86-989B-56E37D8021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31671" y="0"/>
            <a:ext cx="960329" cy="1143000"/>
          </a:xfrm>
          <a:prstGeom prst="rect">
            <a:avLst/>
          </a:prstGeom>
        </p:spPr>
      </p:pic>
      <p:pic>
        <p:nvPicPr>
          <p:cNvPr id="16" name="Picture 15" descr="Image result for sjsu">
            <a:extLst>
              <a:ext uri="{FF2B5EF4-FFF2-40B4-BE49-F238E27FC236}">
                <a16:creationId xmlns:a16="http://schemas.microsoft.com/office/drawing/2014/main" id="{8929E0A7-5F2E-49C9-B3B1-CF4B0607360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369547"/>
            <a:ext cx="1883288" cy="351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1365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0458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Parametric Amplifier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BCB40-D248-4860-80A3-6B4AD8C3D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679" y="173513"/>
            <a:ext cx="731602" cy="2850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FC2879-328D-4174-9DE2-8DF937467A21}"/>
              </a:ext>
            </a:extLst>
          </p:cNvPr>
          <p:cNvSpPr/>
          <p:nvPr/>
        </p:nvSpPr>
        <p:spPr>
          <a:xfrm>
            <a:off x="1236133" y="2230629"/>
            <a:ext cx="93134" cy="116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E39056-FAE7-48D3-8FEE-61C40F701D14}"/>
              </a:ext>
            </a:extLst>
          </p:cNvPr>
          <p:cNvSpPr/>
          <p:nvPr/>
        </p:nvSpPr>
        <p:spPr>
          <a:xfrm>
            <a:off x="1684866" y="2228512"/>
            <a:ext cx="93134" cy="116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68D9EE-F69B-4384-A87E-751372C9AD97}"/>
              </a:ext>
            </a:extLst>
          </p:cNvPr>
          <p:cNvCxnSpPr>
            <a:stCxn id="7" idx="3"/>
            <a:endCxn id="14" idx="1"/>
          </p:cNvCxnSpPr>
          <p:nvPr/>
        </p:nvCxnSpPr>
        <p:spPr>
          <a:xfrm flipV="1">
            <a:off x="1329267" y="2812712"/>
            <a:ext cx="355599" cy="2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EA1EE1-EA0F-4B49-A314-C803690C9CD4}"/>
                  </a:ext>
                </a:extLst>
              </p:cNvPr>
              <p:cNvSpPr txBox="1"/>
              <p:nvPr/>
            </p:nvSpPr>
            <p:spPr>
              <a:xfrm>
                <a:off x="1403026" y="2988015"/>
                <a:ext cx="20066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EA1EE1-EA0F-4B49-A314-C803690C9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026" y="2988015"/>
                <a:ext cx="200669" cy="276999"/>
              </a:xfrm>
              <a:prstGeom prst="rect">
                <a:avLst/>
              </a:prstGeom>
              <a:blipFill>
                <a:blip r:embed="rId3"/>
                <a:stretch>
                  <a:fillRect l="-27273" r="-2424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DB15049B-2FBE-4B57-8042-FC2C0534B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19" y="1714889"/>
            <a:ext cx="1019894" cy="2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4CF1F9-346A-460D-8599-2F7A88BF28FB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550333" y="2812712"/>
            <a:ext cx="685800" cy="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F69208-5F68-4EE9-87AA-5CA934270E3F}"/>
              </a:ext>
            </a:extLst>
          </p:cNvPr>
          <p:cNvCxnSpPr/>
          <p:nvPr/>
        </p:nvCxnSpPr>
        <p:spPr>
          <a:xfrm flipV="1">
            <a:off x="550333" y="1924043"/>
            <a:ext cx="0" cy="880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38DDEE-51DF-4A4C-A62C-35195F2014C0}"/>
              </a:ext>
            </a:extLst>
          </p:cNvPr>
          <p:cNvCxnSpPr/>
          <p:nvPr/>
        </p:nvCxnSpPr>
        <p:spPr>
          <a:xfrm>
            <a:off x="550333" y="1935995"/>
            <a:ext cx="469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699825-0D79-4452-A4BE-B052CA51C4A7}"/>
              </a:ext>
            </a:extLst>
          </p:cNvPr>
          <p:cNvCxnSpPr/>
          <p:nvPr/>
        </p:nvCxnSpPr>
        <p:spPr>
          <a:xfrm>
            <a:off x="1921933" y="1925743"/>
            <a:ext cx="469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476062-5D1F-4AFB-92A8-E98F6B6C891C}"/>
              </a:ext>
            </a:extLst>
          </p:cNvPr>
          <p:cNvCxnSpPr/>
          <p:nvPr/>
        </p:nvCxnSpPr>
        <p:spPr>
          <a:xfrm flipV="1">
            <a:off x="2383027" y="1932510"/>
            <a:ext cx="0" cy="880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81916C-35B7-47ED-B9F4-BA73DE3EEA95}"/>
              </a:ext>
            </a:extLst>
          </p:cNvPr>
          <p:cNvCxnSpPr/>
          <p:nvPr/>
        </p:nvCxnSpPr>
        <p:spPr>
          <a:xfrm flipH="1" flipV="1">
            <a:off x="1705694" y="2819478"/>
            <a:ext cx="685800" cy="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00FCE4-5592-4254-9962-15EDA6F92C9B}"/>
                  </a:ext>
                </a:extLst>
              </p:cNvPr>
              <p:cNvSpPr txBox="1"/>
              <p:nvPr/>
            </p:nvSpPr>
            <p:spPr>
              <a:xfrm>
                <a:off x="838201" y="2428661"/>
                <a:ext cx="2878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00FCE4-5592-4254-9962-15EDA6F92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428661"/>
                <a:ext cx="287866" cy="276999"/>
              </a:xfrm>
              <a:prstGeom prst="rect">
                <a:avLst/>
              </a:prstGeom>
              <a:blipFill>
                <a:blip r:embed="rId5"/>
                <a:stretch>
                  <a:fillRect l="-27660" r="-48936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82744A-2E12-4A3A-AAD7-9D719C3294F7}"/>
                  </a:ext>
                </a:extLst>
              </p:cNvPr>
              <p:cNvSpPr txBox="1"/>
              <p:nvPr/>
            </p:nvSpPr>
            <p:spPr>
              <a:xfrm>
                <a:off x="1794933" y="2428663"/>
                <a:ext cx="300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82744A-2E12-4A3A-AAD7-9D719C329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933" y="2428663"/>
                <a:ext cx="300228" cy="276999"/>
              </a:xfrm>
              <a:prstGeom prst="rect">
                <a:avLst/>
              </a:prstGeom>
              <a:blipFill>
                <a:blip r:embed="rId6"/>
                <a:stretch>
                  <a:fillRect l="-12000" r="-4200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What is a Sine Wave - Electronics Waveform » Electronics Notes">
            <a:extLst>
              <a:ext uri="{FF2B5EF4-FFF2-40B4-BE49-F238E27FC236}">
                <a16:creationId xmlns:a16="http://schemas.microsoft.com/office/drawing/2014/main" id="{D534CDFE-4CF8-4502-B116-74CB4C21C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884" y="4052193"/>
            <a:ext cx="3162566" cy="68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B38E579D-F7CC-4925-A3E0-E2436A84A24A}"/>
              </a:ext>
            </a:extLst>
          </p:cNvPr>
          <p:cNvSpPr/>
          <p:nvPr/>
        </p:nvSpPr>
        <p:spPr>
          <a:xfrm>
            <a:off x="692320" y="4052193"/>
            <a:ext cx="143933" cy="11964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0F937B1-BB9D-4FF2-9C01-86F2605B7789}"/>
                  </a:ext>
                </a:extLst>
              </p:cNvPr>
              <p:cNvSpPr txBox="1"/>
              <p:nvPr/>
            </p:nvSpPr>
            <p:spPr>
              <a:xfrm>
                <a:off x="374837" y="4028175"/>
                <a:ext cx="2725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0F937B1-BB9D-4FF2-9C01-86F2605B7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37" y="4028175"/>
                <a:ext cx="272521" cy="276999"/>
              </a:xfrm>
              <a:prstGeom prst="rect">
                <a:avLst/>
              </a:prstGeom>
              <a:blipFill>
                <a:blip r:embed="rId8"/>
                <a:stretch>
                  <a:fillRect l="-133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60C91817-F45C-42D0-8504-1350EDAF2286}"/>
              </a:ext>
            </a:extLst>
          </p:cNvPr>
          <p:cNvSpPr/>
          <p:nvPr/>
        </p:nvSpPr>
        <p:spPr>
          <a:xfrm>
            <a:off x="3164549" y="2230629"/>
            <a:ext cx="93134" cy="116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FEEFFC-7284-455F-BA78-40076352CCA6}"/>
              </a:ext>
            </a:extLst>
          </p:cNvPr>
          <p:cNvSpPr/>
          <p:nvPr/>
        </p:nvSpPr>
        <p:spPr>
          <a:xfrm>
            <a:off x="4155152" y="2228512"/>
            <a:ext cx="93134" cy="116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6596ED3-A447-4CBA-99A8-0E0F31E482A2}"/>
              </a:ext>
            </a:extLst>
          </p:cNvPr>
          <p:cNvCxnSpPr>
            <a:stCxn id="50" idx="3"/>
            <a:endCxn id="51" idx="1"/>
          </p:cNvCxnSpPr>
          <p:nvPr/>
        </p:nvCxnSpPr>
        <p:spPr>
          <a:xfrm flipV="1">
            <a:off x="3257683" y="2812712"/>
            <a:ext cx="897469" cy="2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FD4AD83-164C-4332-81CB-F46D808B373C}"/>
                  </a:ext>
                </a:extLst>
              </p:cNvPr>
              <p:cNvSpPr txBox="1"/>
              <p:nvPr/>
            </p:nvSpPr>
            <p:spPr>
              <a:xfrm>
                <a:off x="3332821" y="2967371"/>
                <a:ext cx="747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FD4AD83-164C-4332-81CB-F46D808B3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821" y="2967371"/>
                <a:ext cx="747192" cy="276999"/>
              </a:xfrm>
              <a:prstGeom prst="rect">
                <a:avLst/>
              </a:prstGeom>
              <a:blipFill>
                <a:blip r:embed="rId9"/>
                <a:stretch>
                  <a:fillRect l="-7377" r="-73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2">
            <a:extLst>
              <a:ext uri="{FF2B5EF4-FFF2-40B4-BE49-F238E27FC236}">
                <a16:creationId xmlns:a16="http://schemas.microsoft.com/office/drawing/2014/main" id="{4F527547-6DE6-45A0-B134-D0DE11F7F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935" y="1714889"/>
            <a:ext cx="1019894" cy="2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D01DA87-59DF-4733-9853-2B2BE5FF294D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2743505" y="2814829"/>
            <a:ext cx="421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F8FCD70-DEDC-43C2-A547-666E4D7AF713}"/>
              </a:ext>
            </a:extLst>
          </p:cNvPr>
          <p:cNvCxnSpPr/>
          <p:nvPr/>
        </p:nvCxnSpPr>
        <p:spPr>
          <a:xfrm flipV="1">
            <a:off x="2758149" y="1924043"/>
            <a:ext cx="0" cy="880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004886B-7CC9-4733-8C25-9CE1940B5E92}"/>
              </a:ext>
            </a:extLst>
          </p:cNvPr>
          <p:cNvCxnSpPr/>
          <p:nvPr/>
        </p:nvCxnSpPr>
        <p:spPr>
          <a:xfrm>
            <a:off x="2758149" y="1935995"/>
            <a:ext cx="469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54141E7-B8B4-4155-95F1-EAF5E714A40E}"/>
              </a:ext>
            </a:extLst>
          </p:cNvPr>
          <p:cNvCxnSpPr/>
          <p:nvPr/>
        </p:nvCxnSpPr>
        <p:spPr>
          <a:xfrm>
            <a:off x="4129749" y="1925743"/>
            <a:ext cx="469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B7F6429-D6D6-46A2-BB54-011495AE3B06}"/>
              </a:ext>
            </a:extLst>
          </p:cNvPr>
          <p:cNvCxnSpPr/>
          <p:nvPr/>
        </p:nvCxnSpPr>
        <p:spPr>
          <a:xfrm flipV="1">
            <a:off x="4590843" y="1932510"/>
            <a:ext cx="0" cy="880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641484C-476B-4B3A-B6CC-A269307BDDF3}"/>
              </a:ext>
            </a:extLst>
          </p:cNvPr>
          <p:cNvCxnSpPr/>
          <p:nvPr/>
        </p:nvCxnSpPr>
        <p:spPr>
          <a:xfrm flipH="1" flipV="1">
            <a:off x="3913510" y="2819478"/>
            <a:ext cx="685800" cy="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425F561-21C9-4501-BB88-8F41F68D95B9}"/>
                  </a:ext>
                </a:extLst>
              </p:cNvPr>
              <p:cNvSpPr txBox="1"/>
              <p:nvPr/>
            </p:nvSpPr>
            <p:spPr>
              <a:xfrm>
                <a:off x="2825882" y="2428661"/>
                <a:ext cx="2878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425F561-21C9-4501-BB88-8F41F68D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882" y="2428661"/>
                <a:ext cx="287866" cy="276999"/>
              </a:xfrm>
              <a:prstGeom prst="rect">
                <a:avLst/>
              </a:prstGeom>
              <a:blipFill>
                <a:blip r:embed="rId10"/>
                <a:stretch>
                  <a:fillRect l="-27660" r="-51064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9C8AE7B-F9C5-4C1E-9B56-6D4696ECBE00}"/>
                  </a:ext>
                </a:extLst>
              </p:cNvPr>
              <p:cNvSpPr txBox="1"/>
              <p:nvPr/>
            </p:nvSpPr>
            <p:spPr>
              <a:xfrm>
                <a:off x="4265217" y="2428663"/>
                <a:ext cx="300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9C8AE7B-F9C5-4C1E-9B56-6D4696ECB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217" y="2428663"/>
                <a:ext cx="300228" cy="276999"/>
              </a:xfrm>
              <a:prstGeom prst="rect">
                <a:avLst/>
              </a:prstGeom>
              <a:blipFill>
                <a:blip r:embed="rId11"/>
                <a:stretch>
                  <a:fillRect l="-14286" r="-44898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4" descr="What is a Sine Wave - Electronics Waveform » Electronics Notes">
            <a:extLst>
              <a:ext uri="{FF2B5EF4-FFF2-40B4-BE49-F238E27FC236}">
                <a16:creationId xmlns:a16="http://schemas.microsoft.com/office/drawing/2014/main" id="{F7EA8270-39FC-4AAC-A1DA-5F6260EC1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32" y="4085144"/>
            <a:ext cx="3162566" cy="68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609235EB-9CED-431E-8E79-7A992A451E1E}"/>
              </a:ext>
            </a:extLst>
          </p:cNvPr>
          <p:cNvSpPr/>
          <p:nvPr/>
        </p:nvSpPr>
        <p:spPr>
          <a:xfrm>
            <a:off x="2900136" y="4085144"/>
            <a:ext cx="143933" cy="11964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0C1C4A6-8D50-4B99-9E4D-ECB3C817F83C}"/>
                  </a:ext>
                </a:extLst>
              </p:cNvPr>
              <p:cNvSpPr txBox="1"/>
              <p:nvPr/>
            </p:nvSpPr>
            <p:spPr>
              <a:xfrm>
                <a:off x="2582653" y="4061126"/>
                <a:ext cx="2725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0C1C4A6-8D50-4B99-9E4D-ECB3C817F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653" y="4061126"/>
                <a:ext cx="272521" cy="276999"/>
              </a:xfrm>
              <a:prstGeom prst="rect">
                <a:avLst/>
              </a:prstGeom>
              <a:blipFill>
                <a:blip r:embed="rId12"/>
                <a:stretch>
                  <a:fillRect l="-1590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8B56361-F3A2-4B88-81EA-9CF55304B790}"/>
                  </a:ext>
                </a:extLst>
              </p:cNvPr>
              <p:cNvSpPr txBox="1"/>
              <p:nvPr/>
            </p:nvSpPr>
            <p:spPr>
              <a:xfrm>
                <a:off x="819891" y="4709014"/>
                <a:ext cx="149855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8B56361-F3A2-4B88-81EA-9CF55304B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91" y="4709014"/>
                <a:ext cx="1498551" cy="5557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EB9D52D-8DCA-4AFD-B4CF-D4E27A41D429}"/>
                  </a:ext>
                </a:extLst>
              </p:cNvPr>
              <p:cNvSpPr txBox="1"/>
              <p:nvPr/>
            </p:nvSpPr>
            <p:spPr>
              <a:xfrm>
                <a:off x="2718913" y="4736690"/>
                <a:ext cx="2052485" cy="560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EB9D52D-8DCA-4AFD-B4CF-D4E27A41D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913" y="4736690"/>
                <a:ext cx="2052485" cy="5604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45EB08FF-7798-4474-AC18-C710275E24A9}"/>
              </a:ext>
            </a:extLst>
          </p:cNvPr>
          <p:cNvSpPr/>
          <p:nvPr/>
        </p:nvSpPr>
        <p:spPr>
          <a:xfrm>
            <a:off x="5467019" y="2197877"/>
            <a:ext cx="93134" cy="116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3B8BF1-3CA6-4911-BF6F-6E0796E7859C}"/>
              </a:ext>
            </a:extLst>
          </p:cNvPr>
          <p:cNvSpPr/>
          <p:nvPr/>
        </p:nvSpPr>
        <p:spPr>
          <a:xfrm>
            <a:off x="6457622" y="2195760"/>
            <a:ext cx="93134" cy="116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FF8C476-F121-4747-8E46-CBF9662BFCFB}"/>
              </a:ext>
            </a:extLst>
          </p:cNvPr>
          <p:cNvCxnSpPr>
            <a:stCxn id="71" idx="3"/>
            <a:endCxn id="72" idx="1"/>
          </p:cNvCxnSpPr>
          <p:nvPr/>
        </p:nvCxnSpPr>
        <p:spPr>
          <a:xfrm flipV="1">
            <a:off x="5560153" y="2779960"/>
            <a:ext cx="897469" cy="2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776AA85-75F2-4A6A-B554-543C20FBB2F3}"/>
                  </a:ext>
                </a:extLst>
              </p:cNvPr>
              <p:cNvSpPr txBox="1"/>
              <p:nvPr/>
            </p:nvSpPr>
            <p:spPr>
              <a:xfrm>
                <a:off x="5635291" y="2934619"/>
                <a:ext cx="747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776AA85-75F2-4A6A-B554-543C20FBB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291" y="2934619"/>
                <a:ext cx="747192" cy="276999"/>
              </a:xfrm>
              <a:prstGeom prst="rect">
                <a:avLst/>
              </a:prstGeom>
              <a:blipFill>
                <a:blip r:embed="rId15"/>
                <a:stretch>
                  <a:fillRect l="-7317" r="-650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2">
            <a:extLst>
              <a:ext uri="{FF2B5EF4-FFF2-40B4-BE49-F238E27FC236}">
                <a16:creationId xmlns:a16="http://schemas.microsoft.com/office/drawing/2014/main" id="{D3E96E78-C186-4D9D-A3FE-886F7F50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405" y="1682137"/>
            <a:ext cx="1019894" cy="2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29CAE78-500D-4AA1-BFA2-EA2ABCBA2609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5045975" y="2782077"/>
            <a:ext cx="421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64D07C5-7DA3-49A6-85FC-60A24B41865B}"/>
              </a:ext>
            </a:extLst>
          </p:cNvPr>
          <p:cNvCxnSpPr/>
          <p:nvPr/>
        </p:nvCxnSpPr>
        <p:spPr>
          <a:xfrm flipV="1">
            <a:off x="5060619" y="1891291"/>
            <a:ext cx="0" cy="880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1297A83-8E41-4ABF-8531-192D0CE7CF94}"/>
              </a:ext>
            </a:extLst>
          </p:cNvPr>
          <p:cNvCxnSpPr/>
          <p:nvPr/>
        </p:nvCxnSpPr>
        <p:spPr>
          <a:xfrm>
            <a:off x="5060619" y="1903243"/>
            <a:ext cx="469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0E4F2AC-F279-448E-9E4A-057DD3C75647}"/>
              </a:ext>
            </a:extLst>
          </p:cNvPr>
          <p:cNvCxnSpPr/>
          <p:nvPr/>
        </p:nvCxnSpPr>
        <p:spPr>
          <a:xfrm>
            <a:off x="6432219" y="1892991"/>
            <a:ext cx="469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880CD3C-FAAC-4543-8A3A-91CDA713FC15}"/>
              </a:ext>
            </a:extLst>
          </p:cNvPr>
          <p:cNvCxnSpPr/>
          <p:nvPr/>
        </p:nvCxnSpPr>
        <p:spPr>
          <a:xfrm flipV="1">
            <a:off x="6893313" y="1899758"/>
            <a:ext cx="0" cy="880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F172370-5C9A-4CB6-8FD7-9C5197CC630E}"/>
              </a:ext>
            </a:extLst>
          </p:cNvPr>
          <p:cNvCxnSpPr/>
          <p:nvPr/>
        </p:nvCxnSpPr>
        <p:spPr>
          <a:xfrm flipH="1" flipV="1">
            <a:off x="6215980" y="2786726"/>
            <a:ext cx="685800" cy="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6F3421A-D917-47A1-ADC0-F70A26FF45BA}"/>
                  </a:ext>
                </a:extLst>
              </p:cNvPr>
              <p:cNvSpPr txBox="1"/>
              <p:nvPr/>
            </p:nvSpPr>
            <p:spPr>
              <a:xfrm>
                <a:off x="5128352" y="2395909"/>
                <a:ext cx="2878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6F3421A-D917-47A1-ADC0-F70A26FF4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52" y="2395909"/>
                <a:ext cx="287866" cy="276999"/>
              </a:xfrm>
              <a:prstGeom prst="rect">
                <a:avLst/>
              </a:prstGeom>
              <a:blipFill>
                <a:blip r:embed="rId16"/>
                <a:stretch>
                  <a:fillRect r="-212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B27AF95-DA86-4023-AE3A-AC103949A6E9}"/>
                  </a:ext>
                </a:extLst>
              </p:cNvPr>
              <p:cNvSpPr txBox="1"/>
              <p:nvPr/>
            </p:nvSpPr>
            <p:spPr>
              <a:xfrm>
                <a:off x="6567687" y="2395911"/>
                <a:ext cx="300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B27AF95-DA86-4023-AE3A-AC103949A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687" y="2395911"/>
                <a:ext cx="300228" cy="276999"/>
              </a:xfrm>
              <a:prstGeom prst="rect">
                <a:avLst/>
              </a:prstGeom>
              <a:blipFill>
                <a:blip r:embed="rId1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4" descr="What is a Sine Wave - Electronics Waveform » Electronics Notes">
            <a:extLst>
              <a:ext uri="{FF2B5EF4-FFF2-40B4-BE49-F238E27FC236}">
                <a16:creationId xmlns:a16="http://schemas.microsoft.com/office/drawing/2014/main" id="{74162AD8-4A8D-4275-8DFA-47470F499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02" y="4052392"/>
            <a:ext cx="3162566" cy="68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671722B8-6DF1-4F28-884E-05B87E343D9F}"/>
              </a:ext>
            </a:extLst>
          </p:cNvPr>
          <p:cNvSpPr/>
          <p:nvPr/>
        </p:nvSpPr>
        <p:spPr>
          <a:xfrm>
            <a:off x="5344251" y="4334450"/>
            <a:ext cx="143933" cy="11964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EA553C2-90F4-4A14-8169-5D266FFAEC04}"/>
                  </a:ext>
                </a:extLst>
              </p:cNvPr>
              <p:cNvSpPr txBox="1"/>
              <p:nvPr/>
            </p:nvSpPr>
            <p:spPr>
              <a:xfrm>
                <a:off x="4885123" y="4028374"/>
                <a:ext cx="2725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EA553C2-90F4-4A14-8169-5D266FFAE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123" y="4028374"/>
                <a:ext cx="272521" cy="276999"/>
              </a:xfrm>
              <a:prstGeom prst="rect">
                <a:avLst/>
              </a:prstGeom>
              <a:blipFill>
                <a:blip r:embed="rId18"/>
                <a:stretch>
                  <a:fillRect l="-133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B4BA2C1-2EAF-4FD5-9EDC-152A21EC0620}"/>
                  </a:ext>
                </a:extLst>
              </p:cNvPr>
              <p:cNvSpPr txBox="1"/>
              <p:nvPr/>
            </p:nvSpPr>
            <p:spPr>
              <a:xfrm>
                <a:off x="5462322" y="4717394"/>
                <a:ext cx="121340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B4BA2C1-2EAF-4FD5-9EDC-152A21EC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322" y="4717394"/>
                <a:ext cx="1213409" cy="55579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row: Right 67">
            <a:extLst>
              <a:ext uri="{FF2B5EF4-FFF2-40B4-BE49-F238E27FC236}">
                <a16:creationId xmlns:a16="http://schemas.microsoft.com/office/drawing/2014/main" id="{162FFF59-E2B8-42E6-93ED-1D99C7226D56}"/>
              </a:ext>
            </a:extLst>
          </p:cNvPr>
          <p:cNvSpPr/>
          <p:nvPr/>
        </p:nvSpPr>
        <p:spPr>
          <a:xfrm>
            <a:off x="2480733" y="2228512"/>
            <a:ext cx="190159" cy="2769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81E4362E-C6B8-4046-811D-64DA8EDA8889}"/>
              </a:ext>
            </a:extLst>
          </p:cNvPr>
          <p:cNvSpPr/>
          <p:nvPr/>
        </p:nvSpPr>
        <p:spPr>
          <a:xfrm>
            <a:off x="7031601" y="2194164"/>
            <a:ext cx="190159" cy="2769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709F0D1-D5E2-4236-9ECA-EB5A669043C5}"/>
              </a:ext>
            </a:extLst>
          </p:cNvPr>
          <p:cNvCxnSpPr/>
          <p:nvPr/>
        </p:nvCxnSpPr>
        <p:spPr>
          <a:xfrm flipV="1">
            <a:off x="4589464" y="1932510"/>
            <a:ext cx="0" cy="880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F819713-E1D0-4DB2-922D-9921170FF3AD}"/>
              </a:ext>
            </a:extLst>
          </p:cNvPr>
          <p:cNvSpPr/>
          <p:nvPr/>
        </p:nvSpPr>
        <p:spPr>
          <a:xfrm>
            <a:off x="5465640" y="2197877"/>
            <a:ext cx="93134" cy="116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E09C20C-B1F0-4502-8AFC-073C1B76FA19}"/>
              </a:ext>
            </a:extLst>
          </p:cNvPr>
          <p:cNvSpPr/>
          <p:nvPr/>
        </p:nvSpPr>
        <p:spPr>
          <a:xfrm>
            <a:off x="6456243" y="2195760"/>
            <a:ext cx="93134" cy="116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87E7357-8B9E-4459-925C-D69244055BB1}"/>
              </a:ext>
            </a:extLst>
          </p:cNvPr>
          <p:cNvCxnSpPr>
            <a:stCxn id="91" idx="3"/>
            <a:endCxn id="92" idx="1"/>
          </p:cNvCxnSpPr>
          <p:nvPr/>
        </p:nvCxnSpPr>
        <p:spPr>
          <a:xfrm flipV="1">
            <a:off x="5558774" y="2779960"/>
            <a:ext cx="897469" cy="2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A0F7A9A-7129-493D-8A63-CAF8773D5574}"/>
                  </a:ext>
                </a:extLst>
              </p:cNvPr>
              <p:cNvSpPr txBox="1"/>
              <p:nvPr/>
            </p:nvSpPr>
            <p:spPr>
              <a:xfrm>
                <a:off x="5633912" y="2934619"/>
                <a:ext cx="747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A0F7A9A-7129-493D-8A63-CAF8773D5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12" y="2934619"/>
                <a:ext cx="747192" cy="276999"/>
              </a:xfrm>
              <a:prstGeom prst="rect">
                <a:avLst/>
              </a:prstGeom>
              <a:blipFill>
                <a:blip r:embed="rId20"/>
                <a:stretch>
                  <a:fillRect l="-7317" r="-650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5" name="Picture 2">
            <a:extLst>
              <a:ext uri="{FF2B5EF4-FFF2-40B4-BE49-F238E27FC236}">
                <a16:creationId xmlns:a16="http://schemas.microsoft.com/office/drawing/2014/main" id="{29407071-E42E-47C1-84F9-49F9393A5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026" y="1682137"/>
            <a:ext cx="1019894" cy="2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35A464A-C275-465F-87B9-82DBBCF35CB8}"/>
              </a:ext>
            </a:extLst>
          </p:cNvPr>
          <p:cNvCxnSpPr>
            <a:cxnSpLocks/>
            <a:stCxn id="91" idx="1"/>
          </p:cNvCxnSpPr>
          <p:nvPr/>
        </p:nvCxnSpPr>
        <p:spPr>
          <a:xfrm flipH="1">
            <a:off x="5044596" y="2782077"/>
            <a:ext cx="421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CD75D4B-96E5-47E9-8F3F-284B21F7EA38}"/>
              </a:ext>
            </a:extLst>
          </p:cNvPr>
          <p:cNvCxnSpPr/>
          <p:nvPr/>
        </p:nvCxnSpPr>
        <p:spPr>
          <a:xfrm flipV="1">
            <a:off x="5059240" y="1891291"/>
            <a:ext cx="0" cy="880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2AA29B0-9F4A-4B06-B48E-CDEA286F2E72}"/>
              </a:ext>
            </a:extLst>
          </p:cNvPr>
          <p:cNvCxnSpPr/>
          <p:nvPr/>
        </p:nvCxnSpPr>
        <p:spPr>
          <a:xfrm>
            <a:off x="5059240" y="1903243"/>
            <a:ext cx="469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FE6B7E8-CAAC-498A-A765-E6CA2C4C1639}"/>
              </a:ext>
            </a:extLst>
          </p:cNvPr>
          <p:cNvCxnSpPr/>
          <p:nvPr/>
        </p:nvCxnSpPr>
        <p:spPr>
          <a:xfrm>
            <a:off x="6430840" y="1892991"/>
            <a:ext cx="469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CB58DC5-57E6-4D39-8A2E-7EBBA0CC5EF6}"/>
              </a:ext>
            </a:extLst>
          </p:cNvPr>
          <p:cNvCxnSpPr/>
          <p:nvPr/>
        </p:nvCxnSpPr>
        <p:spPr>
          <a:xfrm flipV="1">
            <a:off x="6891934" y="1899758"/>
            <a:ext cx="0" cy="880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B39B9CE-92D4-4180-B9CB-1631B25886ED}"/>
              </a:ext>
            </a:extLst>
          </p:cNvPr>
          <p:cNvCxnSpPr/>
          <p:nvPr/>
        </p:nvCxnSpPr>
        <p:spPr>
          <a:xfrm flipH="1" flipV="1">
            <a:off x="6214601" y="2786726"/>
            <a:ext cx="685800" cy="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D7A5B87-3BB5-482D-BA05-47B73ED5C870}"/>
                  </a:ext>
                </a:extLst>
              </p:cNvPr>
              <p:cNvSpPr txBox="1"/>
              <p:nvPr/>
            </p:nvSpPr>
            <p:spPr>
              <a:xfrm>
                <a:off x="5126973" y="2395909"/>
                <a:ext cx="2878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D7A5B87-3BB5-482D-BA05-47B73ED5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73" y="2395909"/>
                <a:ext cx="287866" cy="276999"/>
              </a:xfrm>
              <a:prstGeom prst="rect">
                <a:avLst/>
              </a:prstGeom>
              <a:blipFill>
                <a:blip r:embed="rId21"/>
                <a:stretch>
                  <a:fillRect r="-212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3B31E6F-F653-435C-8F1C-7B66A82A21EB}"/>
                  </a:ext>
                </a:extLst>
              </p:cNvPr>
              <p:cNvSpPr txBox="1"/>
              <p:nvPr/>
            </p:nvSpPr>
            <p:spPr>
              <a:xfrm>
                <a:off x="6566308" y="2395911"/>
                <a:ext cx="300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3B31E6F-F653-435C-8F1C-7B66A82A2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308" y="2395911"/>
                <a:ext cx="300228" cy="276999"/>
              </a:xfrm>
              <a:prstGeom prst="rect">
                <a:avLst/>
              </a:prstGeom>
              <a:blipFill>
                <a:blip r:embed="rId2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" name="Picture 4" descr="What is a Sine Wave - Electronics Waveform » Electronics Notes">
            <a:extLst>
              <a:ext uri="{FF2B5EF4-FFF2-40B4-BE49-F238E27FC236}">
                <a16:creationId xmlns:a16="http://schemas.microsoft.com/office/drawing/2014/main" id="{4F523A67-8FCD-4BA9-A266-6E1B2ABF4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023" y="4052392"/>
            <a:ext cx="3162566" cy="68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Flowchart: Connector 104">
            <a:extLst>
              <a:ext uri="{FF2B5EF4-FFF2-40B4-BE49-F238E27FC236}">
                <a16:creationId xmlns:a16="http://schemas.microsoft.com/office/drawing/2014/main" id="{C41F9159-4276-4946-8E21-DECD417A928F}"/>
              </a:ext>
            </a:extLst>
          </p:cNvPr>
          <p:cNvSpPr/>
          <p:nvPr/>
        </p:nvSpPr>
        <p:spPr>
          <a:xfrm>
            <a:off x="5342872" y="4334450"/>
            <a:ext cx="143933" cy="11964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09A3C26-3C74-4632-93C3-CF81F995F8A3}"/>
                  </a:ext>
                </a:extLst>
              </p:cNvPr>
              <p:cNvSpPr txBox="1"/>
              <p:nvPr/>
            </p:nvSpPr>
            <p:spPr>
              <a:xfrm>
                <a:off x="4883744" y="4028374"/>
                <a:ext cx="2725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09A3C26-3C74-4632-93C3-CF81F995F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744" y="4028374"/>
                <a:ext cx="272521" cy="276999"/>
              </a:xfrm>
              <a:prstGeom prst="rect">
                <a:avLst/>
              </a:prstGeom>
              <a:blipFill>
                <a:blip r:embed="rId23"/>
                <a:stretch>
                  <a:fillRect l="-133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2B0728-C42A-47BA-9723-90F28F550D49}"/>
                  </a:ext>
                </a:extLst>
              </p:cNvPr>
              <p:cNvSpPr txBox="1"/>
              <p:nvPr/>
            </p:nvSpPr>
            <p:spPr>
              <a:xfrm>
                <a:off x="5460943" y="4717394"/>
                <a:ext cx="121340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2B0728-C42A-47BA-9723-90F28F550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943" y="4717394"/>
                <a:ext cx="1213409" cy="55579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BD0AE6B0-E7DD-439A-9604-21144BAAFD5D}"/>
              </a:ext>
            </a:extLst>
          </p:cNvPr>
          <p:cNvSpPr/>
          <p:nvPr/>
        </p:nvSpPr>
        <p:spPr>
          <a:xfrm>
            <a:off x="7030222" y="2194164"/>
            <a:ext cx="190159" cy="2769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500581A-CDA4-45B5-99F5-E973E9D0DD8E}"/>
              </a:ext>
            </a:extLst>
          </p:cNvPr>
          <p:cNvSpPr/>
          <p:nvPr/>
        </p:nvSpPr>
        <p:spPr>
          <a:xfrm>
            <a:off x="8127891" y="2195898"/>
            <a:ext cx="93134" cy="116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04F9B9-B53F-499C-BEDF-7AE0F35C607F}"/>
              </a:ext>
            </a:extLst>
          </p:cNvPr>
          <p:cNvSpPr/>
          <p:nvPr/>
        </p:nvSpPr>
        <p:spPr>
          <a:xfrm>
            <a:off x="8576624" y="2193781"/>
            <a:ext cx="93134" cy="116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B60DAA8-10E9-4CF3-A921-AFA29D52E222}"/>
              </a:ext>
            </a:extLst>
          </p:cNvPr>
          <p:cNvCxnSpPr>
            <a:stCxn id="148" idx="3"/>
            <a:endCxn id="149" idx="1"/>
          </p:cNvCxnSpPr>
          <p:nvPr/>
        </p:nvCxnSpPr>
        <p:spPr>
          <a:xfrm flipV="1">
            <a:off x="8221025" y="2777981"/>
            <a:ext cx="355599" cy="2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D468B419-F929-4129-8C57-FC1747764F6A}"/>
                  </a:ext>
                </a:extLst>
              </p:cNvPr>
              <p:cNvSpPr txBox="1"/>
              <p:nvPr/>
            </p:nvSpPr>
            <p:spPr>
              <a:xfrm>
                <a:off x="8302195" y="2932640"/>
                <a:ext cx="1932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D468B419-F929-4129-8C57-FC1747764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195" y="2932640"/>
                <a:ext cx="193258" cy="276999"/>
              </a:xfrm>
              <a:prstGeom prst="rect">
                <a:avLst/>
              </a:prstGeom>
              <a:blipFill>
                <a:blip r:embed="rId25"/>
                <a:stretch>
                  <a:fillRect l="-3125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2" name="Picture 2">
            <a:extLst>
              <a:ext uri="{FF2B5EF4-FFF2-40B4-BE49-F238E27FC236}">
                <a16:creationId xmlns:a16="http://schemas.microsoft.com/office/drawing/2014/main" id="{C23DA2B5-6FDF-4A37-B48D-E33B96ABB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877" y="1680158"/>
            <a:ext cx="1019894" cy="2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B6DED99-23C8-456C-91E9-7B6C7796503E}"/>
              </a:ext>
            </a:extLst>
          </p:cNvPr>
          <p:cNvCxnSpPr>
            <a:stCxn id="148" idx="1"/>
          </p:cNvCxnSpPr>
          <p:nvPr/>
        </p:nvCxnSpPr>
        <p:spPr>
          <a:xfrm flipH="1" flipV="1">
            <a:off x="7442091" y="2777981"/>
            <a:ext cx="685800" cy="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E6D9500F-1AC7-49FE-8C94-556384EFE301}"/>
              </a:ext>
            </a:extLst>
          </p:cNvPr>
          <p:cNvCxnSpPr/>
          <p:nvPr/>
        </p:nvCxnSpPr>
        <p:spPr>
          <a:xfrm flipV="1">
            <a:off x="7442091" y="1889312"/>
            <a:ext cx="0" cy="880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3D2D59B3-ED4F-4C86-9DEF-D9204AE21D29}"/>
              </a:ext>
            </a:extLst>
          </p:cNvPr>
          <p:cNvCxnSpPr/>
          <p:nvPr/>
        </p:nvCxnSpPr>
        <p:spPr>
          <a:xfrm>
            <a:off x="7442091" y="1901264"/>
            <a:ext cx="469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1D51A01C-C931-42C0-9A66-ACFD053C27E0}"/>
              </a:ext>
            </a:extLst>
          </p:cNvPr>
          <p:cNvCxnSpPr/>
          <p:nvPr/>
        </p:nvCxnSpPr>
        <p:spPr>
          <a:xfrm>
            <a:off x="8813691" y="1891012"/>
            <a:ext cx="469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DE95FA9-9B3C-4E56-9D42-CED5E8CC4E1B}"/>
              </a:ext>
            </a:extLst>
          </p:cNvPr>
          <p:cNvCxnSpPr/>
          <p:nvPr/>
        </p:nvCxnSpPr>
        <p:spPr>
          <a:xfrm flipV="1">
            <a:off x="9274785" y="1897779"/>
            <a:ext cx="0" cy="880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16B6F9F-2519-41E5-A103-F0895BC25FB3}"/>
              </a:ext>
            </a:extLst>
          </p:cNvPr>
          <p:cNvCxnSpPr/>
          <p:nvPr/>
        </p:nvCxnSpPr>
        <p:spPr>
          <a:xfrm flipH="1" flipV="1">
            <a:off x="8597452" y="2784747"/>
            <a:ext cx="685800" cy="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878498F-A50A-4312-996A-0DCD21DFE450}"/>
                  </a:ext>
                </a:extLst>
              </p:cNvPr>
              <p:cNvSpPr txBox="1"/>
              <p:nvPr/>
            </p:nvSpPr>
            <p:spPr>
              <a:xfrm>
                <a:off x="7729959" y="2393930"/>
                <a:ext cx="2878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878498F-A50A-4312-996A-0DCD21DFE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959" y="2393930"/>
                <a:ext cx="287866" cy="276999"/>
              </a:xfrm>
              <a:prstGeom prst="rect">
                <a:avLst/>
              </a:prstGeom>
              <a:blipFill>
                <a:blip r:embed="rId26"/>
                <a:stretch>
                  <a:fillRect r="-212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A858997A-0407-44C8-8A09-86DB3939D391}"/>
                  </a:ext>
                </a:extLst>
              </p:cNvPr>
              <p:cNvSpPr txBox="1"/>
              <p:nvPr/>
            </p:nvSpPr>
            <p:spPr>
              <a:xfrm>
                <a:off x="8686691" y="2393932"/>
                <a:ext cx="300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A858997A-0407-44C8-8A09-86DB3939D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691" y="2393932"/>
                <a:ext cx="300228" cy="276999"/>
              </a:xfrm>
              <a:prstGeom prst="rect">
                <a:avLst/>
              </a:prstGeom>
              <a:blipFill>
                <a:blip r:embed="rId2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1" name="Picture 4" descr="What is a Sine Wave - Electronics Waveform » Electronics Notes">
            <a:extLst>
              <a:ext uri="{FF2B5EF4-FFF2-40B4-BE49-F238E27FC236}">
                <a16:creationId xmlns:a16="http://schemas.microsoft.com/office/drawing/2014/main" id="{2023F3A0-BF1B-4213-9B41-D01D5AB3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874" y="4050413"/>
            <a:ext cx="3162566" cy="68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" name="Flowchart: Connector 161">
            <a:extLst>
              <a:ext uri="{FF2B5EF4-FFF2-40B4-BE49-F238E27FC236}">
                <a16:creationId xmlns:a16="http://schemas.microsoft.com/office/drawing/2014/main" id="{4F3209AD-3442-4F15-A599-0651E9017899}"/>
              </a:ext>
            </a:extLst>
          </p:cNvPr>
          <p:cNvSpPr/>
          <p:nvPr/>
        </p:nvSpPr>
        <p:spPr>
          <a:xfrm>
            <a:off x="7729959" y="4318256"/>
            <a:ext cx="143933" cy="11964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D9B9353F-0083-4E81-996E-92AF1193AEDE}"/>
                  </a:ext>
                </a:extLst>
              </p:cNvPr>
              <p:cNvSpPr txBox="1"/>
              <p:nvPr/>
            </p:nvSpPr>
            <p:spPr>
              <a:xfrm>
                <a:off x="7266595" y="4026395"/>
                <a:ext cx="2725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D9B9353F-0083-4E81-996E-92AF1193A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595" y="4026395"/>
                <a:ext cx="272521" cy="276999"/>
              </a:xfrm>
              <a:prstGeom prst="rect">
                <a:avLst/>
              </a:prstGeom>
              <a:blipFill>
                <a:blip r:embed="rId28"/>
                <a:stretch>
                  <a:fillRect l="-1333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DF148444-640B-4DAE-8D08-D691545030B2}"/>
                  </a:ext>
                </a:extLst>
              </p:cNvPr>
              <p:cNvSpPr txBox="1"/>
              <p:nvPr/>
            </p:nvSpPr>
            <p:spPr>
              <a:xfrm>
                <a:off x="7711649" y="4674283"/>
                <a:ext cx="121340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DF148444-640B-4DAE-8D08-D69154503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49" y="4674283"/>
                <a:ext cx="1213409" cy="55579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7467480-A112-43F2-A6C0-B9C860EA9D4F}"/>
              </a:ext>
            </a:extLst>
          </p:cNvPr>
          <p:cNvCxnSpPr/>
          <p:nvPr/>
        </p:nvCxnSpPr>
        <p:spPr>
          <a:xfrm>
            <a:off x="1329267" y="2364144"/>
            <a:ext cx="355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5B3572A-808E-4AF8-B904-1B7914D16F6F}"/>
                  </a:ext>
                </a:extLst>
              </p:cNvPr>
              <p:cNvSpPr txBox="1"/>
              <p:nvPr/>
            </p:nvSpPr>
            <p:spPr>
              <a:xfrm>
                <a:off x="1429164" y="2075136"/>
                <a:ext cx="200669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5B3572A-808E-4AF8-B904-1B7914D16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164" y="2075136"/>
                <a:ext cx="200669" cy="310598"/>
              </a:xfrm>
              <a:prstGeom prst="rect">
                <a:avLst/>
              </a:prstGeom>
              <a:blipFill>
                <a:blip r:embed="rId30"/>
                <a:stretch>
                  <a:fillRect l="-27273" r="-27273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6205CC24-8FAB-404D-834D-6EEF09E6A3D2}"/>
              </a:ext>
            </a:extLst>
          </p:cNvPr>
          <p:cNvCxnSpPr>
            <a:cxnSpLocks/>
          </p:cNvCxnSpPr>
          <p:nvPr/>
        </p:nvCxnSpPr>
        <p:spPr>
          <a:xfrm>
            <a:off x="3227710" y="2364144"/>
            <a:ext cx="941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25D273C-BCF5-4FAE-97C8-13CF3608D55A}"/>
                  </a:ext>
                </a:extLst>
              </p:cNvPr>
              <p:cNvSpPr txBox="1"/>
              <p:nvPr/>
            </p:nvSpPr>
            <p:spPr>
              <a:xfrm>
                <a:off x="3625140" y="2096223"/>
                <a:ext cx="196750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25D273C-BCF5-4FAE-97C8-13CF3608D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140" y="2096223"/>
                <a:ext cx="196750" cy="310598"/>
              </a:xfrm>
              <a:prstGeom prst="rect">
                <a:avLst/>
              </a:prstGeom>
              <a:blipFill>
                <a:blip r:embed="rId31"/>
                <a:stretch>
                  <a:fillRect l="-31250" r="-2812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8A882996-7F7C-481B-A541-31CF1A7BAEA9}"/>
              </a:ext>
            </a:extLst>
          </p:cNvPr>
          <p:cNvCxnSpPr/>
          <p:nvPr/>
        </p:nvCxnSpPr>
        <p:spPr>
          <a:xfrm>
            <a:off x="8188956" y="2338859"/>
            <a:ext cx="355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F64CB4B-290A-4DF0-BFA7-B2E9E1D1DFBA}"/>
                  </a:ext>
                </a:extLst>
              </p:cNvPr>
              <p:cNvSpPr txBox="1"/>
              <p:nvPr/>
            </p:nvSpPr>
            <p:spPr>
              <a:xfrm>
                <a:off x="8288853" y="2049851"/>
                <a:ext cx="20066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F64CB4B-290A-4DF0-BFA7-B2E9E1D1D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853" y="2049851"/>
                <a:ext cx="200669" cy="276999"/>
              </a:xfrm>
              <a:prstGeom prst="rect">
                <a:avLst/>
              </a:prstGeom>
              <a:blipFill>
                <a:blip r:embed="rId32"/>
                <a:stretch>
                  <a:fillRect l="-24242" r="-2121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6C0F4A8D-A176-43B5-A28B-DECD97C79E65}"/>
              </a:ext>
            </a:extLst>
          </p:cNvPr>
          <p:cNvCxnSpPr>
            <a:cxnSpLocks/>
          </p:cNvCxnSpPr>
          <p:nvPr/>
        </p:nvCxnSpPr>
        <p:spPr>
          <a:xfrm>
            <a:off x="5507652" y="2355738"/>
            <a:ext cx="941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028A772-0E14-4BEA-8EE0-B2E3BA99C3CB}"/>
                  </a:ext>
                </a:extLst>
              </p:cNvPr>
              <p:cNvSpPr txBox="1"/>
              <p:nvPr/>
            </p:nvSpPr>
            <p:spPr>
              <a:xfrm>
                <a:off x="5905082" y="2087817"/>
                <a:ext cx="1967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028A772-0E14-4BEA-8EE0-B2E3BA99C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082" y="2087817"/>
                <a:ext cx="196750" cy="276999"/>
              </a:xfrm>
              <a:prstGeom prst="rect">
                <a:avLst/>
              </a:prstGeom>
              <a:blipFill>
                <a:blip r:embed="rId33"/>
                <a:stretch>
                  <a:fillRect l="-2500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7" name="TextBox 1026">
            <a:extLst>
              <a:ext uri="{FF2B5EF4-FFF2-40B4-BE49-F238E27FC236}">
                <a16:creationId xmlns:a16="http://schemas.microsoft.com/office/drawing/2014/main" id="{AD63F7A6-41A6-44A2-B6A7-044BD3C0B578}"/>
              </a:ext>
            </a:extLst>
          </p:cNvPr>
          <p:cNvSpPr txBox="1"/>
          <p:nvPr/>
        </p:nvSpPr>
        <p:spPr>
          <a:xfrm>
            <a:off x="2134062" y="2871372"/>
            <a:ext cx="85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Energy added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5BF434D-B943-4326-8845-12EDEE9CAA62}"/>
              </a:ext>
            </a:extLst>
          </p:cNvPr>
          <p:cNvSpPr txBox="1"/>
          <p:nvPr/>
        </p:nvSpPr>
        <p:spPr>
          <a:xfrm>
            <a:off x="6674352" y="2828054"/>
            <a:ext cx="117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energy retrieved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DE778AA-61BC-4CCD-80C3-D00CFF03A05B}"/>
              </a:ext>
            </a:extLst>
          </p:cNvPr>
          <p:cNvSpPr txBox="1"/>
          <p:nvPr/>
        </p:nvSpPr>
        <p:spPr>
          <a:xfrm>
            <a:off x="9226913" y="2819478"/>
            <a:ext cx="1675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Repeat 2 times every cycle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34B7D810-E08E-4385-8EEF-AE57500E5B4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247116" y="5715000"/>
            <a:ext cx="960329" cy="1143000"/>
          </a:xfrm>
          <a:prstGeom prst="rect">
            <a:avLst/>
          </a:prstGeom>
        </p:spPr>
      </p:pic>
      <p:pic>
        <p:nvPicPr>
          <p:cNvPr id="110" name="Picture 109" descr="Image result for sjsu">
            <a:extLst>
              <a:ext uri="{FF2B5EF4-FFF2-40B4-BE49-F238E27FC236}">
                <a16:creationId xmlns:a16="http://schemas.microsoft.com/office/drawing/2014/main" id="{2ADF003D-0029-462B-8F2C-F2EFCADBF610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369547"/>
            <a:ext cx="1883288" cy="351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16756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0458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Traveling Wave Parametric Amplifier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3424" y="5061748"/>
            <a:ext cx="1091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 minimum noise to the signal (Quantum Limited Amplifier)</a:t>
            </a:r>
          </a:p>
          <a:p>
            <a:r>
              <a:rPr lang="en-US" dirty="0">
                <a:solidFill>
                  <a:srgbClr val="7030A0"/>
                </a:solidFill>
              </a:rPr>
              <a:t>Noise source: Uncertainty Principle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BCB40-D248-4860-80A3-6B4AD8C3D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679" y="173513"/>
            <a:ext cx="731602" cy="2850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CD66D2-6C87-4733-A2FE-21EF34FC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" b="64700"/>
          <a:stretch/>
        </p:blipFill>
        <p:spPr bwMode="auto">
          <a:xfrm>
            <a:off x="1284763" y="3281733"/>
            <a:ext cx="6325654" cy="155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7BE04CF-3587-48F8-8FE7-E52B48BA5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12"/>
          <a:stretch/>
        </p:blipFill>
        <p:spPr bwMode="auto">
          <a:xfrm>
            <a:off x="443424" y="1716021"/>
            <a:ext cx="8394016" cy="108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0A315F-9BA3-437A-8E11-B1F5AEDD7597}"/>
              </a:ext>
            </a:extLst>
          </p:cNvPr>
          <p:cNvSpPr txBox="1"/>
          <p:nvPr/>
        </p:nvSpPr>
        <p:spPr>
          <a:xfrm>
            <a:off x="4038600" y="5481798"/>
            <a:ext cx="3172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C. Macklin et al., “A near–quantum-limited Josephson traveling-wave parametric amplifier”, Science, 2015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99EEB90-7A8E-4373-845D-4A6FCBC90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5" t="30029"/>
          <a:stretch/>
        </p:blipFill>
        <p:spPr bwMode="auto">
          <a:xfrm>
            <a:off x="8610600" y="3671984"/>
            <a:ext cx="2762451" cy="239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C3BC4E-DD12-4E9C-8061-AB8628E40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7116" y="5715000"/>
            <a:ext cx="960329" cy="1143000"/>
          </a:xfrm>
          <a:prstGeom prst="rect">
            <a:avLst/>
          </a:prstGeom>
        </p:spPr>
      </p:pic>
      <p:pic>
        <p:nvPicPr>
          <p:cNvPr id="12" name="Picture 11" descr="Image result for sjsu">
            <a:extLst>
              <a:ext uri="{FF2B5EF4-FFF2-40B4-BE49-F238E27FC236}">
                <a16:creationId xmlns:a16="http://schemas.microsoft.com/office/drawing/2014/main" id="{C9C26446-ABFA-4478-9663-9C4EF4F9C5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369547"/>
            <a:ext cx="1883288" cy="351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38902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5" y="286603"/>
            <a:ext cx="4200525" cy="1450757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Discrete </a:t>
            </a:r>
            <a:r>
              <a:rPr lang="en-US" b="1" dirty="0" err="1">
                <a:latin typeface="+mn-lt"/>
              </a:rPr>
              <a:t>Cryo</a:t>
            </a:r>
            <a:r>
              <a:rPr lang="en-US" b="1" dirty="0">
                <a:latin typeface="+mn-lt"/>
              </a:rPr>
              <a:t> HEMT LNA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9488"/>
            <a:ext cx="4605374" cy="769606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60" y="2176251"/>
            <a:ext cx="4740902" cy="22433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551" y="277078"/>
            <a:ext cx="5469898" cy="61473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01200" y="762000"/>
            <a:ext cx="11950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3</a:t>
            </a:r>
            <a:r>
              <a:rPr lang="en-US" baseline="30000" dirty="0">
                <a:solidFill>
                  <a:srgbClr val="7030A0"/>
                </a:solidFill>
              </a:rPr>
              <a:t>rd</a:t>
            </a:r>
            <a:r>
              <a:rPr lang="en-US" dirty="0">
                <a:solidFill>
                  <a:srgbClr val="7030A0"/>
                </a:solidFill>
              </a:rPr>
              <a:t> stage: Gain flatness and output match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400" y="58519"/>
            <a:ext cx="2431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baseline="30000" dirty="0">
                <a:solidFill>
                  <a:srgbClr val="7030A0"/>
                </a:solidFill>
              </a:rPr>
              <a:t>st</a:t>
            </a:r>
            <a:r>
              <a:rPr lang="en-US" dirty="0">
                <a:solidFill>
                  <a:srgbClr val="7030A0"/>
                </a:solidFill>
              </a:rPr>
              <a:t> stage: Input matching and low noise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A226D3-2D1F-4FC1-A16B-3B4FFD023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079" y="-79212"/>
            <a:ext cx="3398921" cy="836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393831-6F8C-4A86-ADD1-0CEA87508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1671" y="5704471"/>
            <a:ext cx="960329" cy="1143000"/>
          </a:xfrm>
          <a:prstGeom prst="rect">
            <a:avLst/>
          </a:prstGeom>
        </p:spPr>
      </p:pic>
      <p:pic>
        <p:nvPicPr>
          <p:cNvPr id="14" name="Picture 13" descr="Image result for sjsu">
            <a:extLst>
              <a:ext uri="{FF2B5EF4-FFF2-40B4-BE49-F238E27FC236}">
                <a16:creationId xmlns:a16="http://schemas.microsoft.com/office/drawing/2014/main" id="{F95AC985-CEC8-4F74-9D43-D387C1C8DD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369547"/>
            <a:ext cx="1883288" cy="351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19079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335D0-4FF4-4DD3-9478-11A2931C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I-Q Mixers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C6BC-09BC-4B39-8FB8-21A847E9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0EED43-93FD-401C-85BC-E6496BA8D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347"/>
            <a:ext cx="5491691" cy="1817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39A712-8545-401D-BE3B-1B3994DAB922}"/>
                  </a:ext>
                </a:extLst>
              </p:cNvPr>
              <p:cNvSpPr txBox="1"/>
              <p:nvPr/>
            </p:nvSpPr>
            <p:spPr>
              <a:xfrm>
                <a:off x="838200" y="1825625"/>
                <a:ext cx="4781550" cy="2769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pPr algn="r"/>
                <a:endParaRPr lang="en-US" dirty="0"/>
              </a:p>
              <a:p>
                <a:pPr algn="r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39A712-8545-401D-BE3B-1B3994DAB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4781550" cy="2769989"/>
              </a:xfrm>
              <a:prstGeom prst="rect">
                <a:avLst/>
              </a:prstGeom>
              <a:blipFill>
                <a:blip r:embed="rId3"/>
                <a:stretch>
                  <a:fillRect l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BC49530-8A4B-45ED-87CD-056E46CF9540}"/>
              </a:ext>
            </a:extLst>
          </p:cNvPr>
          <p:cNvSpPr txBox="1"/>
          <p:nvPr/>
        </p:nvSpPr>
        <p:spPr>
          <a:xfrm>
            <a:off x="5812106" y="5485876"/>
            <a:ext cx="3869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https://www.markimicrowave.com/blog/the-why-and-when-of-iq-mixers-for-beginners/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2709F4-8D94-4167-AEFF-7CCC0A5E0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009" y="2477073"/>
            <a:ext cx="2871258" cy="26033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71A068-53BF-45C6-A127-066848EE7651}"/>
              </a:ext>
            </a:extLst>
          </p:cNvPr>
          <p:cNvSpPr txBox="1"/>
          <p:nvPr/>
        </p:nvSpPr>
        <p:spPr>
          <a:xfrm>
            <a:off x="8120593" y="4421564"/>
            <a:ext cx="93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7.2GHz (</a:t>
            </a:r>
            <a:r>
              <a:rPr lang="en-US" dirty="0" err="1">
                <a:solidFill>
                  <a:srgbClr val="7030A0"/>
                </a:solidFill>
              </a:rPr>
              <a:t>lo_res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CC6BFF-6BEF-4FFA-902D-42C15C9F71F2}"/>
              </a:ext>
            </a:extLst>
          </p:cNvPr>
          <p:cNvSpPr txBox="1"/>
          <p:nvPr/>
        </p:nvSpPr>
        <p:spPr>
          <a:xfrm>
            <a:off x="7164919" y="2311080"/>
            <a:ext cx="191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46MHz (</a:t>
            </a:r>
            <a:r>
              <a:rPr lang="en-US" dirty="0" err="1">
                <a:solidFill>
                  <a:srgbClr val="7030A0"/>
                </a:solidFill>
              </a:rPr>
              <a:t>If_res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5769F9-EF61-412C-91DC-C86AD89DDF03}"/>
              </a:ext>
            </a:extLst>
          </p:cNvPr>
          <p:cNvSpPr txBox="1"/>
          <p:nvPr/>
        </p:nvSpPr>
        <p:spPr>
          <a:xfrm>
            <a:off x="5933019" y="3408471"/>
            <a:ext cx="93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46MHz (</a:t>
            </a:r>
            <a:r>
              <a:rPr lang="en-US" dirty="0" err="1">
                <a:solidFill>
                  <a:srgbClr val="7030A0"/>
                </a:solidFill>
              </a:rPr>
              <a:t>If_res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962B52-752D-420D-A0B9-136F96D525E4}"/>
                  </a:ext>
                </a:extLst>
              </p:cNvPr>
              <p:cNvSpPr txBox="1"/>
              <p:nvPr/>
            </p:nvSpPr>
            <p:spPr>
              <a:xfrm>
                <a:off x="609598" y="4573259"/>
                <a:ext cx="383245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962B52-752D-420D-A0B9-136F96D52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8" y="4573259"/>
                <a:ext cx="3832459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86D61DEB-8928-4FFF-8F3B-31F67A5092BF}"/>
              </a:ext>
            </a:extLst>
          </p:cNvPr>
          <p:cNvSpPr txBox="1"/>
          <p:nvPr/>
        </p:nvSpPr>
        <p:spPr>
          <a:xfrm>
            <a:off x="787399" y="3894667"/>
            <a:ext cx="365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1 qubit gate: to be discussed later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93D257-E48C-4E26-957F-FD548BAE01BC}"/>
              </a:ext>
            </a:extLst>
          </p:cNvPr>
          <p:cNvSpPr/>
          <p:nvPr/>
        </p:nvSpPr>
        <p:spPr>
          <a:xfrm>
            <a:off x="3826931" y="4573259"/>
            <a:ext cx="186268" cy="614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D9B981-9CE9-496A-B36A-1CB29E7A572F}"/>
              </a:ext>
            </a:extLst>
          </p:cNvPr>
          <p:cNvSpPr/>
          <p:nvPr/>
        </p:nvSpPr>
        <p:spPr>
          <a:xfrm>
            <a:off x="2784472" y="4560675"/>
            <a:ext cx="186268" cy="614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E19C94-02D1-4728-8C86-CA831768298A}"/>
              </a:ext>
            </a:extLst>
          </p:cNvPr>
          <p:cNvSpPr/>
          <p:nvPr/>
        </p:nvSpPr>
        <p:spPr>
          <a:xfrm>
            <a:off x="1966378" y="4560675"/>
            <a:ext cx="389235" cy="265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501224-16FA-402B-82C2-FBFCB3C94CD5}"/>
              </a:ext>
            </a:extLst>
          </p:cNvPr>
          <p:cNvSpPr/>
          <p:nvPr/>
        </p:nvSpPr>
        <p:spPr>
          <a:xfrm>
            <a:off x="1203965" y="4569142"/>
            <a:ext cx="389235" cy="265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91131E-35AF-46B9-8ABC-C12560CFEE3E}"/>
              </a:ext>
            </a:extLst>
          </p:cNvPr>
          <p:cNvCxnSpPr/>
          <p:nvPr/>
        </p:nvCxnSpPr>
        <p:spPr>
          <a:xfrm>
            <a:off x="9516533" y="3547533"/>
            <a:ext cx="226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row: Up 33">
            <a:extLst>
              <a:ext uri="{FF2B5EF4-FFF2-40B4-BE49-F238E27FC236}">
                <a16:creationId xmlns:a16="http://schemas.microsoft.com/office/drawing/2014/main" id="{150F2DFE-7BB1-4394-8198-2CDDE27E2336}"/>
              </a:ext>
            </a:extLst>
          </p:cNvPr>
          <p:cNvSpPr/>
          <p:nvPr/>
        </p:nvSpPr>
        <p:spPr>
          <a:xfrm>
            <a:off x="9986433" y="2874564"/>
            <a:ext cx="135467" cy="6721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6E50B93F-311B-4D85-B0BC-9CEB25731425}"/>
              </a:ext>
            </a:extLst>
          </p:cNvPr>
          <p:cNvSpPr/>
          <p:nvPr/>
        </p:nvSpPr>
        <p:spPr>
          <a:xfrm>
            <a:off x="11167535" y="2874565"/>
            <a:ext cx="135467" cy="6721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EA5002-8D7D-4878-92DA-EA341247D48C}"/>
                  </a:ext>
                </a:extLst>
              </p:cNvPr>
              <p:cNvSpPr txBox="1"/>
              <p:nvPr/>
            </p:nvSpPr>
            <p:spPr>
              <a:xfrm>
                <a:off x="9516533" y="3642499"/>
                <a:ext cx="1070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𝐿𝑂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EA5002-8D7D-4878-92DA-EA341247D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533" y="3642499"/>
                <a:ext cx="1070934" cy="276999"/>
              </a:xfrm>
              <a:prstGeom prst="rect">
                <a:avLst/>
              </a:prstGeom>
              <a:blipFill>
                <a:blip r:embed="rId6"/>
                <a:stretch>
                  <a:fillRect l="-2841" r="-170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5AE5C02-53B4-4C6B-8B97-05C858FEB93F}"/>
                  </a:ext>
                </a:extLst>
              </p:cNvPr>
              <p:cNvSpPr txBox="1"/>
              <p:nvPr/>
            </p:nvSpPr>
            <p:spPr>
              <a:xfrm>
                <a:off x="10767535" y="3642499"/>
                <a:ext cx="1070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𝐿𝑂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5AE5C02-53B4-4C6B-8B97-05C858FEB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7535" y="3642499"/>
                <a:ext cx="1070934" cy="276999"/>
              </a:xfrm>
              <a:prstGeom prst="rect">
                <a:avLst/>
              </a:prstGeom>
              <a:blipFill>
                <a:blip r:embed="rId7"/>
                <a:stretch>
                  <a:fillRect l="-2841" r="-170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0D1AF58-893A-4FBC-B69A-11B9872321E0}"/>
              </a:ext>
            </a:extLst>
          </p:cNvPr>
          <p:cNvSpPr/>
          <p:nvPr/>
        </p:nvSpPr>
        <p:spPr>
          <a:xfrm>
            <a:off x="10646833" y="2649350"/>
            <a:ext cx="1397004" cy="15888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CAD9FD-C19A-47A0-8B36-6ED7460C6E7E}"/>
              </a:ext>
            </a:extLst>
          </p:cNvPr>
          <p:cNvSpPr txBox="1"/>
          <p:nvPr/>
        </p:nvSpPr>
        <p:spPr>
          <a:xfrm>
            <a:off x="9419067" y="4282711"/>
            <a:ext cx="233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Single-side band mixer</a:t>
            </a:r>
          </a:p>
          <a:p>
            <a:r>
              <a:rPr lang="en-US" dirty="0">
                <a:solidFill>
                  <a:srgbClr val="7030A0"/>
                </a:solidFill>
              </a:rPr>
              <a:t>Enabled by proper engineering of the I/Q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B1DB9B-62E3-44D7-9C83-84471B596AB1}"/>
                  </a:ext>
                </a:extLst>
              </p:cNvPr>
              <p:cNvSpPr txBox="1"/>
              <p:nvPr/>
            </p:nvSpPr>
            <p:spPr>
              <a:xfrm>
                <a:off x="-582082" y="5480347"/>
                <a:ext cx="478155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𝐿𝑂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𝐼𝐹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B1DB9B-62E3-44D7-9C83-84471B596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2082" y="5480347"/>
                <a:ext cx="4781550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B3D441B-9587-43E7-8EC6-F23E818F90BA}"/>
              </a:ext>
            </a:extLst>
          </p:cNvPr>
          <p:cNvCxnSpPr>
            <a:cxnSpLocks/>
          </p:cNvCxnSpPr>
          <p:nvPr/>
        </p:nvCxnSpPr>
        <p:spPr>
          <a:xfrm>
            <a:off x="4377267" y="2874564"/>
            <a:ext cx="1462616" cy="5544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628F30-9520-4DC5-8681-4F0492C281CA}"/>
              </a:ext>
            </a:extLst>
          </p:cNvPr>
          <p:cNvCxnSpPr/>
          <p:nvPr/>
        </p:nvCxnSpPr>
        <p:spPr>
          <a:xfrm flipH="1">
            <a:off x="4580467" y="4271068"/>
            <a:ext cx="1278421" cy="7149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C603F2B-66BF-44AF-92A3-1182A0D7B5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31671" y="0"/>
            <a:ext cx="960329" cy="1143000"/>
          </a:xfrm>
          <a:prstGeom prst="rect">
            <a:avLst/>
          </a:prstGeom>
        </p:spPr>
      </p:pic>
      <p:pic>
        <p:nvPicPr>
          <p:cNvPr id="32" name="Picture 31" descr="Image result for sjsu">
            <a:extLst>
              <a:ext uri="{FF2B5EF4-FFF2-40B4-BE49-F238E27FC236}">
                <a16:creationId xmlns:a16="http://schemas.microsoft.com/office/drawing/2014/main" id="{5BAAC72C-0EE8-4D0D-B6DB-318F77033DA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369547"/>
            <a:ext cx="1883288" cy="351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17356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Cavity QED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62674" y="2973717"/>
                <a:ext cx="5191125" cy="320324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: Cavity resonant frequency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: Atom transition frequency</a:t>
                </a:r>
              </a:p>
              <a:p>
                <a:r>
                  <a:rPr lang="en-US" dirty="0"/>
                  <a:t>g: atom-photon coupling strength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: detuning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2674" y="2973717"/>
                <a:ext cx="5191125" cy="3203246"/>
              </a:xfrm>
              <a:blipFill>
                <a:blip r:embed="rId2"/>
                <a:stretch>
                  <a:fillRect l="-2115" t="-3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250822"/>
            <a:ext cx="4963282" cy="4867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562" y="2097659"/>
            <a:ext cx="5434013" cy="87605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42905" y="5924550"/>
            <a:ext cx="496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Blais</a:t>
            </a:r>
            <a:r>
              <a:rPr lang="en-US" dirty="0"/>
              <a:t> et al, PHYSICAL REVIEW A 69, 062320 (2004))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188" y="3610717"/>
            <a:ext cx="1173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uncoupled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39032" y="5936218"/>
            <a:ext cx="1173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dressed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15088" y="3600325"/>
            <a:ext cx="1173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uncoupled</a:t>
            </a:r>
          </a:p>
        </p:txBody>
      </p:sp>
      <p:cxnSp>
        <p:nvCxnSpPr>
          <p:cNvPr id="13" name="Straight Arrow Connector 12"/>
          <p:cNvCxnSpPr>
            <a:cxnSpLocks/>
            <a:stCxn id="11" idx="0"/>
          </p:cNvCxnSpPr>
          <p:nvPr/>
        </p:nvCxnSpPr>
        <p:spPr>
          <a:xfrm flipV="1">
            <a:off x="2025561" y="5289489"/>
            <a:ext cx="0" cy="646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E16387B-055E-411D-B3FC-D9825E3EC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1671" y="0"/>
            <a:ext cx="960329" cy="1143000"/>
          </a:xfrm>
          <a:prstGeom prst="rect">
            <a:avLst/>
          </a:prstGeom>
        </p:spPr>
      </p:pic>
      <p:pic>
        <p:nvPicPr>
          <p:cNvPr id="16" name="Picture 15" descr="Image result for sjsu">
            <a:extLst>
              <a:ext uri="{FF2B5EF4-FFF2-40B4-BE49-F238E27FC236}">
                <a16:creationId xmlns:a16="http://schemas.microsoft.com/office/drawing/2014/main" id="{75CDE6B7-0F93-4D50-A41C-6735098EDC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369547"/>
            <a:ext cx="1883288" cy="351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6832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82" y="2343148"/>
            <a:ext cx="5688262" cy="3051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29200" cy="1325563"/>
          </a:xfrm>
        </p:spPr>
        <p:txBody>
          <a:bodyPr/>
          <a:lstStyle/>
          <a:p>
            <a:r>
              <a:rPr lang="en-US" b="1">
                <a:latin typeface="+mn-lt"/>
              </a:rPr>
              <a:t>Circuit </a:t>
            </a:r>
            <a:r>
              <a:rPr lang="en-US" b="1" dirty="0">
                <a:latin typeface="+mn-lt"/>
              </a:rPr>
              <a:t>QED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69" y="2343149"/>
            <a:ext cx="5688262" cy="3051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9955" t="39665"/>
          <a:stretch/>
        </p:blipFill>
        <p:spPr>
          <a:xfrm>
            <a:off x="5715000" y="0"/>
            <a:ext cx="2662237" cy="314801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943225" y="3590925"/>
            <a:ext cx="695325" cy="4857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714750" y="2886075"/>
            <a:ext cx="3095625" cy="982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flipH="1">
            <a:off x="7752762" y="2472443"/>
            <a:ext cx="203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Cooper Pair Box: Artificial Atom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295775" y="1690688"/>
            <a:ext cx="1352550" cy="862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flipH="1">
            <a:off x="3714750" y="1403815"/>
            <a:ext cx="20307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Resonator as Cavity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187406" y="2657495"/>
                <a:ext cx="33714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406" y="2657495"/>
                <a:ext cx="337144" cy="276999"/>
              </a:xfrm>
              <a:prstGeom prst="rect">
                <a:avLst/>
              </a:prstGeom>
              <a:blipFill>
                <a:blip r:embed="rId4"/>
                <a:stretch>
                  <a:fillRect l="-120000" t="-180000" r="-169091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299981" y="2643983"/>
                <a:ext cx="33714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981" y="2643983"/>
                <a:ext cx="337144" cy="276999"/>
              </a:xfrm>
              <a:prstGeom prst="rect">
                <a:avLst/>
              </a:prstGeom>
              <a:blipFill>
                <a:blip r:embed="rId5"/>
                <a:stretch>
                  <a:fillRect l="-120000" t="-180000" r="-169091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753225" y="3374083"/>
                <a:ext cx="1628356" cy="395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𝒑𝒉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𝒄𝒉𝒂𝒓𝒈𝒆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25" y="3374083"/>
                <a:ext cx="1628356" cy="395621"/>
              </a:xfrm>
              <a:prstGeom prst="rect">
                <a:avLst/>
              </a:prstGeom>
              <a:blipFill>
                <a:blip r:embed="rId6"/>
                <a:stretch>
                  <a:fillRect l="-19476" t="-110769" b="-16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8381581" y="3069965"/>
            <a:ext cx="1762544" cy="501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9548855" y="3042841"/>
                <a:ext cx="10279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855" y="3042841"/>
                <a:ext cx="102797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0391105" y="2795233"/>
                <a:ext cx="1645900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𝒑𝒉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𝒄𝒉𝒂𝒓𝒈𝒆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1105" y="2795233"/>
                <a:ext cx="1645900" cy="395621"/>
              </a:xfrm>
              <a:prstGeom prst="rect">
                <a:avLst/>
              </a:prstGeom>
              <a:blipFill>
                <a:blip r:embed="rId8"/>
                <a:stretch>
                  <a:fillRect l="-18519" t="-112500" b="-17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8410851" y="3806451"/>
            <a:ext cx="1663501" cy="58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548855" y="3670709"/>
                <a:ext cx="10509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855" y="3670709"/>
                <a:ext cx="1050993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0391105" y="4284408"/>
                <a:ext cx="1645900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𝒑𝒉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𝒄𝒉𝒂𝒓𝒈𝒆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1105" y="4284408"/>
                <a:ext cx="1645900" cy="395621"/>
              </a:xfrm>
              <a:prstGeom prst="rect">
                <a:avLst/>
              </a:prstGeom>
              <a:blipFill>
                <a:blip r:embed="rId10"/>
                <a:stretch>
                  <a:fillRect l="-18519" t="-110769" b="-16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6839903" y="4181903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Apply a pulse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753225" y="5258577"/>
                <a:ext cx="1628356" cy="395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𝒑𝒉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𝒄𝒉𝒂𝒓𝒈𝒆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25" y="5258577"/>
                <a:ext cx="1628356" cy="395621"/>
              </a:xfrm>
              <a:prstGeom prst="rect">
                <a:avLst/>
              </a:prstGeom>
              <a:blipFill>
                <a:blip r:embed="rId11"/>
                <a:stretch>
                  <a:fillRect l="-19476" t="-110769" b="-16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>
            <a:stCxn id="33" idx="3"/>
          </p:cNvCxnSpPr>
          <p:nvPr/>
        </p:nvCxnSpPr>
        <p:spPr>
          <a:xfrm flipV="1">
            <a:off x="8381581" y="4954459"/>
            <a:ext cx="1762544" cy="501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9548855" y="5526675"/>
                <a:ext cx="10279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855" y="5526675"/>
                <a:ext cx="1027974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0391105" y="4679727"/>
                <a:ext cx="1645900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𝒑𝒉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𝒄𝒉𝒂𝒓𝒈𝒆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1105" y="4679727"/>
                <a:ext cx="1645900" cy="395621"/>
              </a:xfrm>
              <a:prstGeom prst="rect">
                <a:avLst/>
              </a:prstGeom>
              <a:blipFill>
                <a:blip r:embed="rId13"/>
                <a:stretch>
                  <a:fillRect l="-18519" t="-110769" b="-16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>
            <a:off x="8410851" y="5690945"/>
            <a:ext cx="1663501" cy="58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591438" y="4925049"/>
                <a:ext cx="156978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438" y="4925049"/>
                <a:ext cx="1569789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0391105" y="6168902"/>
                <a:ext cx="1645900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𝒑𝒉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𝒄𝒉𝒂𝒓𝒈𝒆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1105" y="6168902"/>
                <a:ext cx="1645900" cy="395621"/>
              </a:xfrm>
              <a:prstGeom prst="rect">
                <a:avLst/>
              </a:prstGeom>
              <a:blipFill>
                <a:blip r:embed="rId15"/>
                <a:stretch>
                  <a:fillRect l="-18519" t="-110769" b="-16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10933518" y="3993874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Suppressed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986921" y="4996550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Suppressed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49472" y="5904577"/>
            <a:ext cx="496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Blais</a:t>
            </a:r>
            <a:r>
              <a:rPr lang="en-US" dirty="0"/>
              <a:t> et al, PHYSICAL REVIEW A 69, 062320 (2004))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2D6EE7-3C84-4FB3-B9D8-0398C8D9E0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31671" y="0"/>
            <a:ext cx="960329" cy="1143000"/>
          </a:xfrm>
          <a:prstGeom prst="rect">
            <a:avLst/>
          </a:prstGeom>
        </p:spPr>
      </p:pic>
      <p:pic>
        <p:nvPicPr>
          <p:cNvPr id="45" name="Picture 44" descr="Image result for sjsu">
            <a:extLst>
              <a:ext uri="{FF2B5EF4-FFF2-40B4-BE49-F238E27FC236}">
                <a16:creationId xmlns:a16="http://schemas.microsoft.com/office/drawing/2014/main" id="{F46BCC45-585A-46DD-AF48-A12EB1B6B2E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369547"/>
            <a:ext cx="1883288" cy="351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303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SJSU MSEE Specialization in </a:t>
            </a:r>
            <a:br>
              <a:rPr lang="en-US" b="1" dirty="0"/>
            </a:br>
            <a:r>
              <a:rPr lang="en-US" b="1" i="1" dirty="0"/>
              <a:t>Quantum Information and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29971"/>
            <a:ext cx="1097280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Electrical Engineering, Master of Science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EE225 Introduction to Quantum Computing (Every Fall)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EE226 Cryogenic Nanoelectronics (Spring 22, every 2 years)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EE274 Quantum Computing Architectures (Spring 23, every 2 years)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32" y="4018911"/>
            <a:ext cx="3894118" cy="183481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855" y="4018911"/>
            <a:ext cx="2440940" cy="18008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866775" y="3583598"/>
            <a:ext cx="1045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                      Python, Qiskit,                                       TCAD, </a:t>
            </a:r>
            <a:r>
              <a:rPr lang="en-US" sz="1800" dirty="0" err="1"/>
              <a:t>Spectre</a:t>
            </a:r>
            <a:r>
              <a:rPr lang="en-US" sz="1800" dirty="0"/>
              <a:t>                                         HFSS, Qiskit Metal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555" y="4132317"/>
            <a:ext cx="3765995" cy="158039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6DF9-4AD9-45AF-B2CD-613307990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39061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Cross Kerr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865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Cross-Kerr,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den>
                    </m:f>
                  </m:oMath>
                </a14:m>
                <a:r>
                  <a:rPr lang="en-US" sz="2400" dirty="0"/>
                  <a:t>, signifies how much the cavity resonant frequency is “pulled”. This is only valid with large E</a:t>
                </a:r>
                <a:r>
                  <a:rPr lang="en-US" sz="2400" baseline="-25000" dirty="0"/>
                  <a:t>C</a:t>
                </a:r>
                <a:r>
                  <a:rPr lang="en-US" sz="2400" dirty="0"/>
                  <a:t>/ħ&gt;&gt;</a:t>
                </a:r>
                <a:r>
                  <a:rPr lang="el-GR" sz="2400" dirty="0"/>
                  <a:t>Δ</a:t>
                </a:r>
                <a:r>
                  <a:rPr lang="en-US" sz="2400" dirty="0"/>
                  <a:t> (but charging energy usually is smaller than detuning).</a:t>
                </a:r>
              </a:p>
              <a:p>
                <a:pPr marL="0" indent="0">
                  <a:buNone/>
                </a:pPr>
                <a:endParaRPr lang="en-US" sz="2400" baseline="-25000" dirty="0"/>
              </a:p>
              <a:p>
                <a:pPr marL="0" indent="0">
                  <a:buNone/>
                </a:pPr>
                <a:r>
                  <a:rPr lang="en-US" sz="2400" dirty="0"/>
                  <a:t>More accurate one: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86525" cy="4351338"/>
              </a:xfrm>
              <a:blipFill>
                <a:blip r:embed="rId2"/>
                <a:stretch>
                  <a:fillRect l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667624" y="1825624"/>
            <a:ext cx="3400425" cy="3736975"/>
            <a:chOff x="7381875" y="1870075"/>
            <a:chExt cx="2679690" cy="31686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49955" t="39665"/>
            <a:stretch/>
          </p:blipFill>
          <p:spPr>
            <a:xfrm>
              <a:off x="7381875" y="1870075"/>
              <a:ext cx="2679690" cy="31686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861787" y="4576029"/>
                  <a:ext cx="383224" cy="2348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1787" y="4576029"/>
                  <a:ext cx="383224" cy="234873"/>
                </a:xfrm>
                <a:prstGeom prst="rect">
                  <a:avLst/>
                </a:prstGeom>
                <a:blipFill>
                  <a:blip r:embed="rId4"/>
                  <a:stretch>
                    <a:fillRect l="-68354" t="-180000" r="-102532" b="-2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981868" y="4527570"/>
                  <a:ext cx="335335" cy="27881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68" y="4527570"/>
                  <a:ext cx="335335" cy="278815"/>
                </a:xfrm>
                <a:prstGeom prst="rect">
                  <a:avLst/>
                </a:prstGeom>
                <a:blipFill>
                  <a:blip r:embed="rId5"/>
                  <a:stretch>
                    <a:fillRect l="-84286" t="-150000" r="-121429" b="-20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475" y="4459701"/>
            <a:ext cx="2495550" cy="10001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212" y="5937250"/>
            <a:ext cx="4905375" cy="4191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86195" y="5897325"/>
            <a:ext cx="496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Blais</a:t>
            </a:r>
            <a:r>
              <a:rPr lang="en-US" dirty="0"/>
              <a:t> et al, PHYSICAL REVIEW A 69, 062320 (2004))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3FD3C0-D9E4-46ED-98ED-81BB71A993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1671" y="0"/>
            <a:ext cx="960329" cy="1143000"/>
          </a:xfrm>
          <a:prstGeom prst="rect">
            <a:avLst/>
          </a:prstGeom>
        </p:spPr>
      </p:pic>
      <p:pic>
        <p:nvPicPr>
          <p:cNvPr id="17" name="Picture 16" descr="Image result for sjsu">
            <a:extLst>
              <a:ext uri="{FF2B5EF4-FFF2-40B4-BE49-F238E27FC236}">
                <a16:creationId xmlns:a16="http://schemas.microsoft.com/office/drawing/2014/main" id="{A0EC74F3-C5C5-40E9-A7E9-100814B7B3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369547"/>
            <a:ext cx="1883288" cy="351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56961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C12A58-9268-44B4-8B1F-0B95EA783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605" y="104775"/>
            <a:ext cx="4067175" cy="3171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8580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Scattering Matrix</a:t>
            </a:r>
            <a:endParaRPr lang="en-US" b="1" baseline="-2500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353" y="3096118"/>
            <a:ext cx="5527497" cy="32602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93" y="1413121"/>
            <a:ext cx="5192653" cy="40317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03425" y="5715948"/>
            <a:ext cx="207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Pozar’s</a:t>
            </a:r>
            <a:r>
              <a:rPr lang="en-US" dirty="0"/>
              <a:t> Book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902169" y="6209267"/>
            <a:ext cx="3049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Phys. Rev. A 69, 062320 (2004)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10229850" y="282898"/>
            <a:ext cx="247650" cy="3426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610725" y="389339"/>
                <a:ext cx="742950" cy="466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725" y="389339"/>
                <a:ext cx="742950" cy="466218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0484935" y="1264492"/>
                <a:ext cx="742950" cy="466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935" y="1264492"/>
                <a:ext cx="742950" cy="466218"/>
              </a:xfrm>
              <a:prstGeom prst="rect">
                <a:avLst/>
              </a:prstGeom>
              <a:blipFill>
                <a:blip r:embed="rId6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>
          <a:xfrm>
            <a:off x="10786015" y="1042242"/>
            <a:ext cx="457200" cy="269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367451" y="5062477"/>
                <a:ext cx="486297" cy="277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451" y="5062477"/>
                <a:ext cx="486297" cy="277000"/>
              </a:xfrm>
              <a:prstGeom prst="rect">
                <a:avLst/>
              </a:prstGeom>
              <a:blipFill>
                <a:blip r:embed="rId9"/>
                <a:stretch>
                  <a:fillRect l="-68354" t="-173913" r="-102532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402238" y="5036565"/>
                <a:ext cx="425527" cy="3288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238" y="5036565"/>
                <a:ext cx="425527" cy="328823"/>
              </a:xfrm>
              <a:prstGeom prst="rect">
                <a:avLst/>
              </a:prstGeom>
              <a:blipFill>
                <a:blip r:embed="rId10"/>
                <a:stretch>
                  <a:fillRect l="-82857" t="-148148" r="-122857" b="-20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8D4EA5-4471-475D-B703-F857525BAC40}"/>
                  </a:ext>
                </a:extLst>
              </p:cNvPr>
              <p:cNvSpPr txBox="1"/>
              <p:nvPr/>
            </p:nvSpPr>
            <p:spPr>
              <a:xfrm>
                <a:off x="10353675" y="3591431"/>
                <a:ext cx="341247" cy="578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8D4EA5-4471-475D-B703-F857525BA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3675" y="3591431"/>
                <a:ext cx="341247" cy="5781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B2DD4AB8-459F-4671-A827-A13F6EA0F9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31671" y="0"/>
            <a:ext cx="960329" cy="1143000"/>
          </a:xfrm>
          <a:prstGeom prst="rect">
            <a:avLst/>
          </a:prstGeom>
        </p:spPr>
      </p:pic>
      <p:pic>
        <p:nvPicPr>
          <p:cNvPr id="23" name="Picture 22" descr="Image result for sjsu">
            <a:extLst>
              <a:ext uri="{FF2B5EF4-FFF2-40B4-BE49-F238E27FC236}">
                <a16:creationId xmlns:a16="http://schemas.microsoft.com/office/drawing/2014/main" id="{9C1C5D73-8BD3-459D-962E-2A8C802FBA5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369547"/>
            <a:ext cx="1883288" cy="351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2615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44E6-2A19-418D-B8E1-BADE60AC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Scattering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3CD48-F8C2-4383-B9C0-A73106161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5A553-FDE2-4978-8503-96AC7D2C2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A0D25-1A94-4D24-95FC-8C15CFC5E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2124749"/>
            <a:ext cx="4314462" cy="3569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554BF21-645C-4011-8D53-859B11B462B1}"/>
              </a:ext>
            </a:extLst>
          </p:cNvPr>
          <p:cNvGrpSpPr/>
          <p:nvPr/>
        </p:nvGrpSpPr>
        <p:grpSpPr>
          <a:xfrm>
            <a:off x="5577068" y="2124748"/>
            <a:ext cx="5335573" cy="3221217"/>
            <a:chOff x="5943600" y="2055557"/>
            <a:chExt cx="5152662" cy="30699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804A449-8994-4B4E-8F99-C948B5F542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804"/>
            <a:stretch/>
          </p:blipFill>
          <p:spPr bwMode="auto">
            <a:xfrm>
              <a:off x="5943600" y="2055557"/>
              <a:ext cx="4314462" cy="2969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11B55C-9AFF-4CAC-A9B3-8A7205348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6" b="13987"/>
            <a:stretch/>
          </p:blipFill>
          <p:spPr bwMode="auto">
            <a:xfrm>
              <a:off x="7467600" y="2055557"/>
              <a:ext cx="3628662" cy="30699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74CA486A-BDBD-47C3-A605-2DE02C05A8A8}"/>
              </a:ext>
            </a:extLst>
          </p:cNvPr>
          <p:cNvSpPr/>
          <p:nvPr/>
        </p:nvSpPr>
        <p:spPr>
          <a:xfrm>
            <a:off x="7696200" y="2455333"/>
            <a:ext cx="914400" cy="1524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AC118F-8BB6-43BF-A3BF-1821830C48A6}"/>
                  </a:ext>
                </a:extLst>
              </p:cNvPr>
              <p:cNvSpPr txBox="1"/>
              <p:nvPr/>
            </p:nvSpPr>
            <p:spPr>
              <a:xfrm>
                <a:off x="7994382" y="2167272"/>
                <a:ext cx="318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AC118F-8BB6-43BF-A3BF-1821830C4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382" y="2167272"/>
                <a:ext cx="318036" cy="276999"/>
              </a:xfrm>
              <a:prstGeom prst="rect">
                <a:avLst/>
              </a:prstGeom>
              <a:blipFill>
                <a:blip r:embed="rId3"/>
                <a:stretch>
                  <a:fillRect l="-15094" r="-1698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E2A72B2-68F3-405B-8148-724813148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1671" y="0"/>
            <a:ext cx="960329" cy="1143000"/>
          </a:xfrm>
          <a:prstGeom prst="rect">
            <a:avLst/>
          </a:prstGeom>
        </p:spPr>
      </p:pic>
      <p:pic>
        <p:nvPicPr>
          <p:cNvPr id="18" name="Picture 17" descr="Image result for sjsu">
            <a:extLst>
              <a:ext uri="{FF2B5EF4-FFF2-40B4-BE49-F238E27FC236}">
                <a16:creationId xmlns:a16="http://schemas.microsoft.com/office/drawing/2014/main" id="{03F2BAD6-6366-4549-801D-D4BB1D2FB2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369547"/>
            <a:ext cx="1883288" cy="351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75628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240DBF-D9F6-4018-9A26-3E2A33502F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latin typeface="+mn-lt"/>
                  </a:rPr>
                  <a:t>Distinguishing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b="1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240DBF-D9F6-4018-9A26-3E2A33502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2C489-D3A2-4287-BB92-A6C4ACEFB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15B35-27D6-4B74-8939-DA30AED02E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265" y="2057340"/>
            <a:ext cx="4755292" cy="369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74EC3-3F60-42D0-B9BA-8AA6F83987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098" y="2057340"/>
            <a:ext cx="3468130" cy="34002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1A7DE8-5352-4CE0-9F6F-3A4264CB58AD}"/>
              </a:ext>
            </a:extLst>
          </p:cNvPr>
          <p:cNvCxnSpPr>
            <a:cxnSpLocks/>
          </p:cNvCxnSpPr>
          <p:nvPr/>
        </p:nvCxnSpPr>
        <p:spPr>
          <a:xfrm>
            <a:off x="3789405" y="4226011"/>
            <a:ext cx="5189838" cy="37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75EB89-AAD0-4F5D-9142-26D795113666}"/>
              </a:ext>
            </a:extLst>
          </p:cNvPr>
          <p:cNvCxnSpPr>
            <a:cxnSpLocks/>
          </p:cNvCxnSpPr>
          <p:nvPr/>
        </p:nvCxnSpPr>
        <p:spPr>
          <a:xfrm>
            <a:off x="3912973" y="4917989"/>
            <a:ext cx="5979640" cy="440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85721F-BBAD-4DA4-9092-3D4B71A2E3AA}"/>
              </a:ext>
            </a:extLst>
          </p:cNvPr>
          <p:cNvCxnSpPr/>
          <p:nvPr/>
        </p:nvCxnSpPr>
        <p:spPr>
          <a:xfrm>
            <a:off x="10023390" y="4588476"/>
            <a:ext cx="0" cy="869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5319587-05F9-4F06-BE27-40B117199847}"/>
              </a:ext>
            </a:extLst>
          </p:cNvPr>
          <p:cNvCxnSpPr/>
          <p:nvPr/>
        </p:nvCxnSpPr>
        <p:spPr>
          <a:xfrm flipH="1">
            <a:off x="8979243" y="4604951"/>
            <a:ext cx="10029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24E7F1-AA43-457F-9C61-67D03B13B57A}"/>
              </a:ext>
            </a:extLst>
          </p:cNvPr>
          <p:cNvSpPr txBox="1"/>
          <p:nvPr/>
        </p:nvSpPr>
        <p:spPr>
          <a:xfrm flipH="1">
            <a:off x="5066269" y="4226011"/>
            <a:ext cx="2079297" cy="735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After transformation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37B7C9-2683-467A-B04E-57FD9C47F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Hiu Yung Wong, IEEE QCE 2023, Tutorial 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8A1190-A4E3-4D05-8ED8-FCC718235EF4}"/>
              </a:ext>
            </a:extLst>
          </p:cNvPr>
          <p:cNvSpPr txBox="1"/>
          <p:nvPr/>
        </p:nvSpPr>
        <p:spPr>
          <a:xfrm>
            <a:off x="8019902" y="5761464"/>
            <a:ext cx="37454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Hiu Yung Wong et al., "A Simulation Methodology for Superconducting Qubit Readout Fidelity," SSE, 2023.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A7EB03-585D-47D1-90D1-1AC0B6BDD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1671" y="0"/>
            <a:ext cx="960329" cy="1143000"/>
          </a:xfrm>
          <a:prstGeom prst="rect">
            <a:avLst/>
          </a:prstGeom>
        </p:spPr>
      </p:pic>
      <p:pic>
        <p:nvPicPr>
          <p:cNvPr id="18" name="Picture 17" descr="Image result for sjsu">
            <a:extLst>
              <a:ext uri="{FF2B5EF4-FFF2-40B4-BE49-F238E27FC236}">
                <a16:creationId xmlns:a16="http://schemas.microsoft.com/office/drawing/2014/main" id="{F0741D3C-8550-46DC-A32A-358F768A72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369547"/>
            <a:ext cx="1883288" cy="351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92239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IQ Signal for Reading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54855" y="2259512"/>
                <a:ext cx="4781550" cy="2769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𝑓𝑡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pPr algn="r"/>
                <a:endParaRPr lang="en-US" dirty="0"/>
              </a:p>
              <a:p>
                <a:pPr algn="r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55" y="2259512"/>
                <a:ext cx="4781550" cy="2769989"/>
              </a:xfrm>
              <a:prstGeom prst="rect">
                <a:avLst/>
              </a:prstGeom>
              <a:blipFill>
                <a:blip r:embed="rId2"/>
                <a:stretch>
                  <a:fillRect l="-1786" t="-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49805" y="3517986"/>
                <a:ext cx="1585370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05" y="3517986"/>
                <a:ext cx="1585370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405" y="1192729"/>
            <a:ext cx="6257925" cy="50003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68960" y="60523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IEEE JSSC, vol. 56, no. 7, pp. 2040-2053, July 2021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48575" y="823397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Si QDOT qubit reading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520694-FC2A-488A-B3CE-3349A596D7EC}"/>
              </a:ext>
            </a:extLst>
          </p:cNvPr>
          <p:cNvGrpSpPr/>
          <p:nvPr/>
        </p:nvGrpSpPr>
        <p:grpSpPr>
          <a:xfrm>
            <a:off x="1872983" y="4285401"/>
            <a:ext cx="2377120" cy="1951613"/>
            <a:chOff x="601515" y="4844835"/>
            <a:chExt cx="2377120" cy="1951613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047750" y="4924425"/>
              <a:ext cx="0" cy="122872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1022708" y="6153150"/>
              <a:ext cx="1597845" cy="1022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601515" y="4844835"/>
                  <a:ext cx="39978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515" y="4844835"/>
                  <a:ext cx="399788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2645595" y="6052348"/>
                  <a:ext cx="3330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595" y="6052348"/>
                  <a:ext cx="33304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5-Point Star 19"/>
            <p:cNvSpPr/>
            <p:nvPr/>
          </p:nvSpPr>
          <p:spPr>
            <a:xfrm>
              <a:off x="1600200" y="5334000"/>
              <a:ext cx="221430" cy="204787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5-Point Star 20"/>
            <p:cNvSpPr/>
            <p:nvPr/>
          </p:nvSpPr>
          <p:spPr>
            <a:xfrm>
              <a:off x="1859783" y="6365232"/>
              <a:ext cx="221430" cy="204787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859783" y="5282591"/>
                  <a:ext cx="486297" cy="27700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783" y="5282591"/>
                  <a:ext cx="486297" cy="277000"/>
                </a:xfrm>
                <a:prstGeom prst="rect">
                  <a:avLst/>
                </a:prstGeom>
                <a:blipFill>
                  <a:blip r:embed="rId7"/>
                  <a:stretch>
                    <a:fillRect l="-68354" t="-180000" r="-102532" b="-2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188714" y="6467625"/>
                  <a:ext cx="425527" cy="32882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714" y="6467625"/>
                  <a:ext cx="425527" cy="328823"/>
                </a:xfrm>
                <a:prstGeom prst="rect">
                  <a:avLst/>
                </a:prstGeom>
                <a:blipFill>
                  <a:blip r:embed="rId8"/>
                  <a:stretch>
                    <a:fillRect l="-85507" t="-148148" r="-124638" b="-20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/>
            <p:cNvCxnSpPr>
              <a:endCxn id="20" idx="2"/>
            </p:cNvCxnSpPr>
            <p:nvPr/>
          </p:nvCxnSpPr>
          <p:spPr>
            <a:xfrm flipV="1">
              <a:off x="1047750" y="5538786"/>
              <a:ext cx="594740" cy="624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endCxn id="21" idx="1"/>
            </p:cNvCxnSpPr>
            <p:nvPr/>
          </p:nvCxnSpPr>
          <p:spPr>
            <a:xfrm>
              <a:off x="1072793" y="6163376"/>
              <a:ext cx="786990" cy="2800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590352E-5128-4EEE-A59B-F938DD800D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31671" y="0"/>
            <a:ext cx="960329" cy="1143000"/>
          </a:xfrm>
          <a:prstGeom prst="rect">
            <a:avLst/>
          </a:prstGeom>
        </p:spPr>
      </p:pic>
      <p:pic>
        <p:nvPicPr>
          <p:cNvPr id="27" name="Picture 26" descr="Image result for sjsu">
            <a:extLst>
              <a:ext uri="{FF2B5EF4-FFF2-40B4-BE49-F238E27FC236}">
                <a16:creationId xmlns:a16="http://schemas.microsoft.com/office/drawing/2014/main" id="{474E5B76-CFBF-448D-B061-065FCE1FA3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369547"/>
            <a:ext cx="1883288" cy="351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6399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9ECF5-39A4-454B-B90A-047A7D24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Single Qubit 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478C3-19BF-4F01-9C66-593498180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1B5AC-A95C-4BEA-A420-46A453927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CD929-7946-46E0-80C5-861AA9443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072733"/>
            <a:ext cx="6254338" cy="3904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FF8AA6-D6DB-4EB8-A0F5-D4E86EFAC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353587"/>
            <a:ext cx="4610100" cy="1343025"/>
          </a:xfrm>
          <a:prstGeom prst="rect">
            <a:avLst/>
          </a:prstGeom>
        </p:spPr>
      </p:pic>
      <p:pic>
        <p:nvPicPr>
          <p:cNvPr id="7" name="Picture 6" descr="Image result for sjsu">
            <a:extLst>
              <a:ext uri="{FF2B5EF4-FFF2-40B4-BE49-F238E27FC236}">
                <a16:creationId xmlns:a16="http://schemas.microsoft.com/office/drawing/2014/main" id="{EC9A8B8B-0956-4806-8C42-0311AB08B2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424921"/>
            <a:ext cx="1883288" cy="35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ED3A7-B8BE-4396-A965-3A6D52B18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1671" y="0"/>
            <a:ext cx="96032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392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955B-C112-4DA4-81BD-8C1441EC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Implementation of Single Qubit Gates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27F97-01D0-48F8-B491-6246979FF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pic>
        <p:nvPicPr>
          <p:cNvPr id="7" name="Picture 6" descr="Image result for sjsu">
            <a:extLst>
              <a:ext uri="{FF2B5EF4-FFF2-40B4-BE49-F238E27FC236}">
                <a16:creationId xmlns:a16="http://schemas.microsoft.com/office/drawing/2014/main" id="{47D75C25-0FCB-4E82-B8D4-B2E38E482E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424921"/>
            <a:ext cx="1883288" cy="35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17B4FD6-D0B5-4E0D-B68B-60970CDD9D93}"/>
              </a:ext>
            </a:extLst>
          </p:cNvPr>
          <p:cNvGrpSpPr/>
          <p:nvPr/>
        </p:nvGrpSpPr>
        <p:grpSpPr>
          <a:xfrm>
            <a:off x="774825" y="2044116"/>
            <a:ext cx="3033116" cy="3359130"/>
            <a:chOff x="6636842" y="2770116"/>
            <a:chExt cx="3033116" cy="3359130"/>
          </a:xfrm>
        </p:grpSpPr>
        <p:pic>
          <p:nvPicPr>
            <p:cNvPr id="11" name="Picture 2" descr="https://upload.wikimedia.org/wikipedia/commons/0/07/Cooper_pair_box_circuit.png">
              <a:extLst>
                <a:ext uri="{FF2B5EF4-FFF2-40B4-BE49-F238E27FC236}">
                  <a16:creationId xmlns:a16="http://schemas.microsoft.com/office/drawing/2014/main" id="{BDFEE882-1CCF-4FD2-9C3B-E52E7B0AB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207" y="3430578"/>
              <a:ext cx="1999497" cy="1746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27F2AD-C399-4A41-8E2B-8DA060AD2B13}"/>
                </a:ext>
              </a:extLst>
            </p:cNvPr>
            <p:cNvSpPr txBox="1"/>
            <p:nvPr/>
          </p:nvSpPr>
          <p:spPr>
            <a:xfrm flipH="1">
              <a:off x="7017550" y="2770116"/>
              <a:ext cx="22954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+mj-lt"/>
                </a:rPr>
                <a:t>Superconducting Charge Qubit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0B4839B-C552-4BF1-A9C0-D35F264DE1B9}"/>
                    </a:ext>
                  </a:extLst>
                </p:cNvPr>
                <p:cNvSpPr txBox="1"/>
                <p:nvPr/>
              </p:nvSpPr>
              <p:spPr>
                <a:xfrm>
                  <a:off x="6636842" y="5342116"/>
                  <a:ext cx="3033116" cy="3049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6842" y="5342116"/>
                  <a:ext cx="3033116" cy="304984"/>
                </a:xfrm>
                <a:prstGeom prst="rect">
                  <a:avLst/>
                </a:prstGeom>
                <a:blipFill>
                  <a:blip r:embed="rId11"/>
                  <a:stretch>
                    <a:fillRect l="-13280" t="-178000" r="-18310" b="-25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C4B685-6BA1-4BE2-8970-E19D6616CE3F}"/>
                </a:ext>
              </a:extLst>
            </p:cNvPr>
            <p:cNvSpPr/>
            <p:nvPr/>
          </p:nvSpPr>
          <p:spPr>
            <a:xfrm>
              <a:off x="7682873" y="5790692"/>
              <a:ext cx="10150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>
                  <a:solidFill>
                    <a:srgbClr val="000000"/>
                  </a:solidFill>
                  <a:latin typeface="+mj-lt"/>
                </a:rPr>
                <a:t>Wikipedia</a:t>
              </a:r>
              <a:endParaRPr lang="en-US" sz="1600" i="1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3D92F78-EAD2-4F70-BA5C-F9A7FF5A3EB0}"/>
                    </a:ext>
                  </a:extLst>
                </p:cNvPr>
                <p:cNvSpPr txBox="1"/>
                <p:nvPr/>
              </p:nvSpPr>
              <p:spPr>
                <a:xfrm flipH="1">
                  <a:off x="8363299" y="3655471"/>
                  <a:ext cx="528559" cy="4641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2400" dirty="0">
                    <a:solidFill>
                      <a:srgbClr val="7030A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363299" y="3655471"/>
                  <a:ext cx="528559" cy="46413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EA3341-4945-4CEB-8DCD-46C156A64DF4}"/>
                  </a:ext>
                </a:extLst>
              </p:cNvPr>
              <p:cNvSpPr txBox="1"/>
              <p:nvPr/>
            </p:nvSpPr>
            <p:spPr>
              <a:xfrm flipH="1">
                <a:off x="3951512" y="2044116"/>
                <a:ext cx="4500509" cy="1635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e>
                                <m:r>
                                  <a:rPr lang="en-US" sz="20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</m:acc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b="1" dirty="0">
                    <a:solidFill>
                      <a:srgbClr val="7030A0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  <m:r>
                      <a:rPr lang="en-US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1" dirty="0">
                    <a:solidFill>
                      <a:srgbClr val="7030A0"/>
                    </a:solidFill>
                    <a:latin typeface="+mj-lt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20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sz="20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en-US" sz="20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  <m:r>
                      <a:rPr lang="en-US" sz="20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>
                  <a:solidFill>
                    <a:srgbClr val="7030A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EA3341-4945-4CEB-8DCD-46C156A64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51512" y="2044116"/>
                <a:ext cx="4500509" cy="16353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84255AAA-09A7-4A40-BCA5-482EA76C0EAC}"/>
              </a:ext>
            </a:extLst>
          </p:cNvPr>
          <p:cNvGrpSpPr/>
          <p:nvPr/>
        </p:nvGrpSpPr>
        <p:grpSpPr>
          <a:xfrm>
            <a:off x="9093816" y="1772894"/>
            <a:ext cx="2520776" cy="2485604"/>
            <a:chOff x="8082747" y="2704578"/>
            <a:chExt cx="2953720" cy="288764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2A68878-B16E-4D0E-A0C5-6D4D64698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82747" y="2704578"/>
              <a:ext cx="2953720" cy="2887641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0132C4-57AB-4F71-90B2-4213D1B288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2323" y="3282462"/>
              <a:ext cx="892233" cy="110460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E7BEC3-B0A9-4456-AE6B-FA53E687AA32}"/>
                  </a:ext>
                </a:extLst>
              </p:cNvPr>
              <p:cNvSpPr txBox="1"/>
              <p:nvPr/>
            </p:nvSpPr>
            <p:spPr>
              <a:xfrm>
                <a:off x="4417421" y="3989533"/>
                <a:ext cx="6096000" cy="7680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Make U time varying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1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  <m:r>
                      <a:rPr lang="en-US" sz="1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1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func>
                      <m:funcPr>
                        <m:ctrlPr>
                          <a:rPr lang="en-US" sz="1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8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18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Rotating frame approximation (set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E7BEC3-B0A9-4456-AE6B-FA53E687A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421" y="3989533"/>
                <a:ext cx="6096000" cy="768095"/>
              </a:xfrm>
              <a:prstGeom prst="rect">
                <a:avLst/>
              </a:prstGeom>
              <a:blipFill>
                <a:blip r:embed="rId15"/>
                <a:stretch>
                  <a:fillRect l="-900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C79259-4F71-47AC-A5BC-83672A0B2028}"/>
                  </a:ext>
                </a:extLst>
              </p:cNvPr>
              <p:cNvSpPr txBox="1"/>
              <p:nvPr/>
            </p:nvSpPr>
            <p:spPr>
              <a:xfrm>
                <a:off x="3450948" y="4885503"/>
                <a:ext cx="6096000" cy="610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𝚫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𝛀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func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C79259-4F71-47AC-A5BC-83672A0B2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948" y="4885503"/>
                <a:ext cx="6096000" cy="61010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0C5849D-763D-47BF-A25C-4AC4F98E29E1}"/>
              </a:ext>
            </a:extLst>
          </p:cNvPr>
          <p:cNvCxnSpPr/>
          <p:nvPr/>
        </p:nvCxnSpPr>
        <p:spPr>
          <a:xfrm flipV="1">
            <a:off x="4563533" y="5342467"/>
            <a:ext cx="592667" cy="50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1FEBDC8-C053-46D7-937F-4ED0D93D6183}"/>
                  </a:ext>
                </a:extLst>
              </p:cNvPr>
              <p:cNvSpPr txBox="1"/>
              <p:nvPr/>
            </p:nvSpPr>
            <p:spPr>
              <a:xfrm flipH="1">
                <a:off x="2900864" y="5860210"/>
                <a:ext cx="30331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7030A0"/>
                    </a:solidFill>
                    <a:latin typeface="+mj-lt"/>
                  </a:rPr>
                  <a:t>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7030A0"/>
                    </a:solidFill>
                    <a:latin typeface="+mj-lt"/>
                  </a:rPr>
                  <a:t>, E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+mj-lt"/>
                  </a:rPr>
                  <a:t>J</a:t>
                </a:r>
                <a:r>
                  <a:rPr lang="en-US" sz="2000" b="1" dirty="0">
                    <a:solidFill>
                      <a:srgbClr val="7030A0"/>
                    </a:solidFill>
                    <a:latin typeface="+mj-lt"/>
                  </a:rPr>
                  <a:t> and E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+mj-lt"/>
                  </a:rPr>
                  <a:t>C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1FEBDC8-C053-46D7-937F-4ED0D93D6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900864" y="5860210"/>
                <a:ext cx="3033114" cy="400110"/>
              </a:xfrm>
              <a:prstGeom prst="rect">
                <a:avLst/>
              </a:prstGeom>
              <a:blipFill>
                <a:blip r:embed="rId17"/>
                <a:stretch>
                  <a:fillRect l="-2213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2CAC3CA-224A-4400-9833-467F0EBE9F92}"/>
              </a:ext>
            </a:extLst>
          </p:cNvPr>
          <p:cNvCxnSpPr>
            <a:cxnSpLocks/>
          </p:cNvCxnSpPr>
          <p:nvPr/>
        </p:nvCxnSpPr>
        <p:spPr>
          <a:xfrm flipH="1" flipV="1">
            <a:off x="6135262" y="5307362"/>
            <a:ext cx="808573" cy="83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96C5F47-18BE-4940-96BF-1FFC130E18B7}"/>
                  </a:ext>
                </a:extLst>
              </p:cNvPr>
              <p:cNvSpPr txBox="1"/>
              <p:nvPr/>
            </p:nvSpPr>
            <p:spPr>
              <a:xfrm flipH="1">
                <a:off x="5948864" y="6022060"/>
                <a:ext cx="30331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7030A0"/>
                    </a:solidFill>
                    <a:latin typeface="+mj-lt"/>
                  </a:rPr>
                  <a:t>Depends on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r>
                      <a:rPr lang="en-US" sz="20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7030A0"/>
                    </a:solidFill>
                    <a:latin typeface="+mj-lt"/>
                  </a:rPr>
                  <a:t>and E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+mj-lt"/>
                  </a:rPr>
                  <a:t>C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96C5F47-18BE-4940-96BF-1FFC130E1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48864" y="6022060"/>
                <a:ext cx="3033114" cy="400110"/>
              </a:xfrm>
              <a:prstGeom prst="rect">
                <a:avLst/>
              </a:prstGeom>
              <a:blipFill>
                <a:blip r:embed="rId18"/>
                <a:stretch>
                  <a:fillRect l="-2213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E3C08CF-21F7-4F40-BFA9-6A1819767BEC}"/>
              </a:ext>
            </a:extLst>
          </p:cNvPr>
          <p:cNvCxnSpPr>
            <a:cxnSpLocks/>
          </p:cNvCxnSpPr>
          <p:nvPr/>
        </p:nvCxnSpPr>
        <p:spPr>
          <a:xfrm flipH="1" flipV="1">
            <a:off x="7922897" y="5342467"/>
            <a:ext cx="808573" cy="83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3325998-2CDC-46FB-A3BD-FD641D9CBC05}"/>
              </a:ext>
            </a:extLst>
          </p:cNvPr>
          <p:cNvSpPr txBox="1"/>
          <p:nvPr/>
        </p:nvSpPr>
        <p:spPr>
          <a:xfrm flipH="1">
            <a:off x="8712489" y="5974652"/>
            <a:ext cx="303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+mj-lt"/>
              </a:rPr>
              <a:t>Phase of the driving pulse</a:t>
            </a:r>
            <a:endParaRPr lang="en-US" sz="2000" b="1" baseline="-25000" dirty="0">
              <a:solidFill>
                <a:srgbClr val="7030A0"/>
              </a:solidFill>
              <a:latin typeface="+mj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E8A645-65B4-4A59-81D6-1D7895E8BCB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231671" y="0"/>
            <a:ext cx="96032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4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955B-C112-4DA4-81BD-8C1441EC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Single Qubit Gate (e.g. X and H Gates)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D5DCD-BBE3-45B3-845F-4E46404BB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Different frequencies of the microwave pulse cause the rotation about different axes in the x-z plane.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27F97-01D0-48F8-B491-6246979FF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BC1AB-B26D-421D-8C47-BD6EE18F07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10"/>
          <a:stretch/>
        </p:blipFill>
        <p:spPr>
          <a:xfrm>
            <a:off x="619897" y="2698254"/>
            <a:ext cx="4676908" cy="3523555"/>
          </a:xfrm>
          <a:prstGeom prst="rect">
            <a:avLst/>
          </a:prstGeom>
        </p:spPr>
      </p:pic>
      <p:pic>
        <p:nvPicPr>
          <p:cNvPr id="7" name="Picture 6" descr="Image result for sjsu">
            <a:extLst>
              <a:ext uri="{FF2B5EF4-FFF2-40B4-BE49-F238E27FC236}">
                <a16:creationId xmlns:a16="http://schemas.microsoft.com/office/drawing/2014/main" id="{47D75C25-0FCB-4E82-B8D4-B2E38E482E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424921"/>
            <a:ext cx="1883288" cy="35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4F27755-CF87-4F06-A220-C4003FCCEFBC}"/>
              </a:ext>
            </a:extLst>
          </p:cNvPr>
          <p:cNvGrpSpPr/>
          <p:nvPr/>
        </p:nvGrpSpPr>
        <p:grpSpPr>
          <a:xfrm>
            <a:off x="6349179" y="2252134"/>
            <a:ext cx="5222924" cy="4172787"/>
            <a:chOff x="6349179" y="2252134"/>
            <a:chExt cx="5222924" cy="4172787"/>
          </a:xfrm>
        </p:grpSpPr>
        <p:pic>
          <p:nvPicPr>
            <p:cNvPr id="5" name="Google Shape;237;p37">
              <a:extLst>
                <a:ext uri="{FF2B5EF4-FFF2-40B4-BE49-F238E27FC236}">
                  <a16:creationId xmlns:a16="http://schemas.microsoft.com/office/drawing/2014/main" id="{BCA7C028-2E06-4D67-9EF6-3C8D7F5ED33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3378"/>
            <a:stretch/>
          </p:blipFill>
          <p:spPr>
            <a:xfrm>
              <a:off x="6349179" y="2316578"/>
              <a:ext cx="5222924" cy="41083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DD638E-A395-4F7B-B833-B852527AF753}"/>
                </a:ext>
              </a:extLst>
            </p:cNvPr>
            <p:cNvSpPr/>
            <p:nvPr/>
          </p:nvSpPr>
          <p:spPr>
            <a:xfrm>
              <a:off x="7120467" y="2252134"/>
              <a:ext cx="3860800" cy="898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67C45F1-20DE-4EDB-B0AE-862B89F3C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1671" y="0"/>
            <a:ext cx="96032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292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955B-C112-4DA4-81BD-8C1441EC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+mn-lt"/>
              </a:rPr>
              <a:t>iSWAP</a:t>
            </a:r>
            <a:r>
              <a:rPr lang="en-US" b="1" dirty="0">
                <a:latin typeface="+mn-lt"/>
              </a:rPr>
              <a:t> Gate – 2-qubit 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D5DCD-BBE3-45B3-845F-4E46404BB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iSWAP</a:t>
            </a:r>
            <a:r>
              <a:rPr lang="en-US" sz="2400" dirty="0"/>
              <a:t> Gate for entanglement operation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27F97-01D0-48F8-B491-6246979FF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96136-D6EF-43D0-BF39-58AB27CBF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26" y="2474183"/>
            <a:ext cx="4743450" cy="1182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E60EAF-A14F-4415-8342-9B0FAA9B6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235" y="4001294"/>
            <a:ext cx="3124200" cy="1581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48C1DE-BA78-489B-BB5B-9A48F0DCC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534" y="2797187"/>
            <a:ext cx="5644434" cy="22150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34C9AE-7775-47E9-8C2D-8A158C908B4C}"/>
              </a:ext>
            </a:extLst>
          </p:cNvPr>
          <p:cNvSpPr txBox="1"/>
          <p:nvPr/>
        </p:nvSpPr>
        <p:spPr>
          <a:xfrm>
            <a:off x="6178378" y="5555494"/>
            <a:ext cx="55275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J. C. Bardin, D. Sank, O. Naaman and E. Jeffrey, "Quantum Computing: An Introduction for Microwave Engineers," in IEEE Microwave Magazine, vol. 21, no. 8, pp. 24-44, Aug. 2020.</a:t>
            </a:r>
          </a:p>
        </p:txBody>
      </p:sp>
      <p:pic>
        <p:nvPicPr>
          <p:cNvPr id="15" name="Picture 14" descr="Image result for sjsu">
            <a:extLst>
              <a:ext uri="{FF2B5EF4-FFF2-40B4-BE49-F238E27FC236}">
                <a16:creationId xmlns:a16="http://schemas.microsoft.com/office/drawing/2014/main" id="{BBDEECAD-F6AA-444F-A997-447C4F17A5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424921"/>
            <a:ext cx="1883288" cy="35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8D00E4-38D0-4CBF-9C32-A3BBFCBAA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1671" y="0"/>
            <a:ext cx="96032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652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Is Quantum Computing Omnipotent?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state contains a profound amount of information, but we cannot extract them with reasonable resources. How do we get the </a:t>
            </a:r>
            <a:r>
              <a:rPr lang="en-US" i="1" dirty="0"/>
              <a:t>a</a:t>
            </a:r>
            <a:r>
              <a:rPr lang="en-US" dirty="0"/>
              <a:t>’s?</a:t>
            </a:r>
          </a:p>
          <a:p>
            <a:endParaRPr lang="en-US" dirty="0"/>
          </a:p>
          <a:p>
            <a:r>
              <a:rPr lang="en-US" dirty="0"/>
              <a:t>QC is suitable for answering questions that classical computers cannot answer well. Often, </a:t>
            </a:r>
            <a:r>
              <a:rPr lang="en-US" i="1" dirty="0"/>
              <a:t>destructive and constructive </a:t>
            </a:r>
            <a:r>
              <a:rPr lang="en-US" dirty="0"/>
              <a:t>interferences are used to obtain the answers.</a:t>
            </a:r>
          </a:p>
          <a:p>
            <a:pPr lvl="1"/>
            <a:r>
              <a:rPr lang="en-US" dirty="0"/>
              <a:t>E.g. Is the function balanced? What is the period of the function?</a:t>
            </a:r>
          </a:p>
          <a:p>
            <a:r>
              <a:rPr lang="en-US" dirty="0"/>
              <a:t>QC cannot replace classical computers but can be a very powerful accelerator for difficult problems, e.g. optimization problems.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4794"/>
          <a:stretch/>
        </p:blipFill>
        <p:spPr>
          <a:xfrm>
            <a:off x="2342858" y="2465325"/>
            <a:ext cx="6657975" cy="61436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5F88A-138F-43A5-9A95-2ECBF843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45831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Quantum Technology, Master of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71626"/>
            <a:ext cx="10972800" cy="4351338"/>
          </a:xfrm>
        </p:spPr>
        <p:txBody>
          <a:bodyPr>
            <a:normAutofit/>
          </a:bodyPr>
          <a:lstStyle/>
          <a:p>
            <a:r>
              <a:rPr lang="en-US" dirty="0"/>
              <a:t>MSQT@SJSU:</a:t>
            </a:r>
          </a:p>
          <a:p>
            <a:pPr lvl="1"/>
            <a:r>
              <a:rPr lang="en-US" dirty="0"/>
              <a:t>Started in 2023 Fall</a:t>
            </a:r>
          </a:p>
          <a:p>
            <a:pPr lvl="1"/>
            <a:r>
              <a:rPr lang="en-US" dirty="0"/>
              <a:t>Co-housed in Physics and EE</a:t>
            </a:r>
          </a:p>
          <a:p>
            <a:pPr lvl="1"/>
            <a:r>
              <a:rPr lang="en-US" dirty="0"/>
              <a:t>Core classes</a:t>
            </a:r>
          </a:p>
          <a:p>
            <a:pPr lvl="2"/>
            <a:r>
              <a:rPr lang="en-US" dirty="0"/>
              <a:t>Fundamentals of Quantum Information</a:t>
            </a:r>
          </a:p>
          <a:p>
            <a:pPr lvl="2"/>
            <a:r>
              <a:rPr lang="en-US" dirty="0"/>
              <a:t>Quantum Many-Body Physics</a:t>
            </a:r>
          </a:p>
          <a:p>
            <a:pPr lvl="2"/>
            <a:r>
              <a:rPr lang="en-US" dirty="0"/>
              <a:t>Quantum Computing Architectures</a:t>
            </a:r>
          </a:p>
          <a:p>
            <a:pPr lvl="2"/>
            <a:r>
              <a:rPr lang="en-US" dirty="0"/>
              <a:t>Quantum Programming</a:t>
            </a:r>
          </a:p>
          <a:p>
            <a:r>
              <a:rPr lang="en-US" dirty="0"/>
              <a:t>NSF Research Traineeship Program (2125906)</a:t>
            </a:r>
          </a:p>
          <a:p>
            <a:pPr lvl="1"/>
            <a:r>
              <a:rPr lang="en-US" dirty="0"/>
              <a:t>Partner with Colorado School of Mines to develop </a:t>
            </a:r>
            <a:r>
              <a:rPr lang="en-US" i="1" dirty="0"/>
              <a:t>interdisciplinary</a:t>
            </a:r>
            <a:r>
              <a:rPr lang="en-US" dirty="0"/>
              <a:t> programs</a:t>
            </a:r>
          </a:p>
          <a:p>
            <a:pPr lvl="1"/>
            <a:r>
              <a:rPr lang="en-US" dirty="0"/>
              <a:t>Partner with LLNL and industry partners for hands-on experience</a:t>
            </a:r>
          </a:p>
          <a:p>
            <a:r>
              <a:rPr lang="en-US" sz="1700" dirty="0"/>
              <a:t>To learn more: </a:t>
            </a:r>
            <a:r>
              <a:rPr lang="en-US" sz="1700" dirty="0">
                <a:hlinkClick r:id="rId2"/>
              </a:rPr>
              <a:t>https://www.sjsu.edu/quantum/</a:t>
            </a:r>
            <a:r>
              <a:rPr lang="en-US" sz="1700" dirty="0"/>
              <a:t>, Email: </a:t>
            </a:r>
            <a:r>
              <a:rPr lang="en-US" sz="1700" dirty="0">
                <a:hlinkClick r:id="rId3"/>
              </a:rPr>
              <a:t>quantum@sjsu.edu</a:t>
            </a:r>
            <a:r>
              <a:rPr lang="en-US" sz="1700" dirty="0"/>
              <a:t> 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794987" y="1446224"/>
            <a:ext cx="5000625" cy="2303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800" dirty="0">
                <a:latin typeface="+mj-lt"/>
                <a:ea typeface="Times New Roman" panose="02020603050405020304" pitchFamily="18" charset="0"/>
              </a:rPr>
              <a:t>The degree promotes </a:t>
            </a:r>
            <a:r>
              <a:rPr lang="en-US" sz="1800" dirty="0">
                <a:solidFill>
                  <a:srgbClr val="7030A0"/>
                </a:solidFill>
                <a:latin typeface="+mj-lt"/>
                <a:ea typeface="Times New Roman" panose="02020603050405020304" pitchFamily="18" charset="0"/>
              </a:rPr>
              <a:t>flexibility</a:t>
            </a:r>
            <a:r>
              <a:rPr lang="en-US" sz="1800" dirty="0">
                <a:latin typeface="+mj-lt"/>
                <a:ea typeface="Times New Roman" panose="02020603050405020304" pitchFamily="18" charset="0"/>
              </a:rPr>
              <a:t> by offering a small set of core knowledge courses in quantum fundamentals along with a range of </a:t>
            </a:r>
            <a:r>
              <a:rPr lang="en-US" sz="1800" dirty="0">
                <a:solidFill>
                  <a:srgbClr val="7030A0"/>
                </a:solidFill>
                <a:latin typeface="+mj-lt"/>
                <a:ea typeface="Times New Roman" panose="02020603050405020304" pitchFamily="18" charset="0"/>
              </a:rPr>
              <a:t>hardware</a:t>
            </a:r>
            <a:r>
              <a:rPr lang="en-US" sz="1800" dirty="0">
                <a:latin typeface="+mj-lt"/>
                <a:ea typeface="Times New Roman" panose="02020603050405020304" pitchFamily="18" charset="0"/>
              </a:rPr>
              <a:t> and </a:t>
            </a:r>
            <a:r>
              <a:rPr lang="en-US" sz="1800" dirty="0">
                <a:solidFill>
                  <a:srgbClr val="7030A0"/>
                </a:solidFill>
                <a:latin typeface="+mj-lt"/>
                <a:ea typeface="Times New Roman" panose="02020603050405020304" pitchFamily="18" charset="0"/>
              </a:rPr>
              <a:t>software</a:t>
            </a:r>
            <a:r>
              <a:rPr lang="en-US" sz="1800" dirty="0">
                <a:latin typeface="+mj-lt"/>
                <a:ea typeface="Times New Roman" panose="02020603050405020304" pitchFamily="18" charset="0"/>
              </a:rPr>
              <a:t> focused electives ... </a:t>
            </a:r>
            <a:r>
              <a:rPr lang="en-US" sz="1800" dirty="0">
                <a:solidFill>
                  <a:srgbClr val="7030A0"/>
                </a:solidFill>
                <a:latin typeface="+mj-lt"/>
                <a:ea typeface="Times New Roman" panose="02020603050405020304" pitchFamily="18" charset="0"/>
              </a:rPr>
              <a:t>partnerships with industry and national </a:t>
            </a:r>
            <a:r>
              <a:rPr lang="en-US" sz="1800" dirty="0">
                <a:latin typeface="+mj-lt"/>
                <a:ea typeface="Times New Roman" panose="02020603050405020304" pitchFamily="18" charset="0"/>
              </a:rPr>
              <a:t>labs … </a:t>
            </a:r>
            <a:r>
              <a:rPr lang="en-US" sz="1800" dirty="0">
                <a:solidFill>
                  <a:srgbClr val="7030A0"/>
                </a:solidFill>
                <a:latin typeface="+mj-lt"/>
                <a:ea typeface="Times New Roman" panose="02020603050405020304" pitchFamily="18" charset="0"/>
              </a:rPr>
              <a:t>leveraging SJSU’s unique position in Silicon Valley. </a:t>
            </a:r>
            <a:endParaRPr lang="en-US" sz="1800" dirty="0">
              <a:solidFill>
                <a:srgbClr val="7030A0"/>
              </a:solidFill>
              <a:latin typeface="+mj-lt"/>
              <a:ea typeface="Arial" panose="020B0604020202020204" pitchFamily="34" charset="0"/>
            </a:endParaRPr>
          </a:p>
        </p:txBody>
      </p:sp>
      <p:pic>
        <p:nvPicPr>
          <p:cNvPr id="1028" name="Picture 4" descr="NSF Logo | NSF - National Science Found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980" y="3875077"/>
            <a:ext cx="1350255" cy="135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927B6-4CE3-4D51-A71D-B09BCCB2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07181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ym typeface="Wingdings" panose="05000000000000000000" pitchFamily="2" charset="2"/>
              </a:rPr>
              <a:t>Part VI: Optimizing Qubit Readout Using HFSS with </a:t>
            </a:r>
            <a:r>
              <a:rPr lang="en-US" sz="6000" dirty="0" err="1">
                <a:sym typeface="Wingdings" panose="05000000000000000000" pitchFamily="2" charset="2"/>
              </a:rPr>
              <a:t>Qiskit</a:t>
            </a:r>
            <a:r>
              <a:rPr lang="en-US" sz="6000" dirty="0">
                <a:sym typeface="Wingdings" panose="05000000000000000000" pitchFamily="2" charset="2"/>
              </a:rPr>
              <a:t> Metal (Demo)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831850" y="569913"/>
            <a:ext cx="10515600" cy="2859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>
              <a:buFont typeface="Wingdings" pitchFamily="2" charset="2"/>
              <a:buChar char="§"/>
            </a:pPr>
            <a:r>
              <a:rPr lang="en-US" sz="2400" dirty="0"/>
              <a:t>Show how to combine </a:t>
            </a:r>
            <a:r>
              <a:rPr lang="en-US" sz="2400" dirty="0" err="1"/>
              <a:t>Qiskit</a:t>
            </a:r>
            <a:r>
              <a:rPr lang="en-US" sz="2400" dirty="0"/>
              <a:t> Metal and HFSS to design the circuit of a quantum qubit in terms of Energy Participation Ratio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87A754-2B29-43E6-A1B8-1C1338A2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</p:spTree>
    <p:extLst>
      <p:ext uri="{BB962C8B-B14F-4D97-AF65-F5344CB8AC3E}">
        <p14:creationId xmlns:p14="http://schemas.microsoft.com/office/powerpoint/2010/main" val="11379612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14831-32DF-48CB-A855-01AD0A4A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Learning Outcomes and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26511-D370-40F4-8E9E-A91DE45D0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Appreciate the role of high-speed electronics, microwave electronics, and cryogenic electronics in quantum computer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See the last 10 videos (Lab 1 to Lab 10) for installation instructions</a:t>
            </a:r>
          </a:p>
          <a:p>
            <a:pPr lvl="1"/>
            <a:r>
              <a:rPr lang="en-US" dirty="0">
                <a:hlinkClick r:id="rId2"/>
              </a:rPr>
              <a:t>https://www.youtube.com/playlist?list=PLnK6MrIqGXsL1KShnocSdwNSiKnBodpie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F66C7-EB00-4D42-B5B7-ABC18920B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B7BA4-8BDF-4A84-B93A-5A5E2C4CB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505402"/>
            <a:ext cx="1329368" cy="130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41519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07EA26-B2FF-4FE4-9232-66D00AA64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Hiu Yung Wong, IEEE QCE 2023, Tutorial 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510AB4-0671-4439-9B38-2115BA3B1A34}"/>
                  </a:ext>
                </a:extLst>
              </p:cNvPr>
              <p:cNvSpPr txBox="1"/>
              <p:nvPr/>
            </p:nvSpPr>
            <p:spPr>
              <a:xfrm>
                <a:off x="5738060" y="5021738"/>
                <a:ext cx="6072939" cy="1797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Goal: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from eigenmode analysis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(zero point fluctuations) from EPR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510AB4-0671-4439-9B38-2115BA3B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060" y="5021738"/>
                <a:ext cx="6072939" cy="1797159"/>
              </a:xfrm>
              <a:prstGeom prst="rect">
                <a:avLst/>
              </a:prstGeom>
              <a:blipFill>
                <a:blip r:embed="rId2"/>
                <a:stretch>
                  <a:fillRect l="-602" t="-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Content Placeholder 6">
            <a:extLst>
              <a:ext uri="{FF2B5EF4-FFF2-40B4-BE49-F238E27FC236}">
                <a16:creationId xmlns:a16="http://schemas.microsoft.com/office/drawing/2014/main" id="{DB3D83CD-E4AC-4532-9817-8BE33AA00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577" y="0"/>
            <a:ext cx="6319470" cy="165703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02D0DEF-D99A-40A4-BE65-8237A99EC913}"/>
              </a:ext>
            </a:extLst>
          </p:cNvPr>
          <p:cNvSpPr txBox="1"/>
          <p:nvPr/>
        </p:nvSpPr>
        <p:spPr>
          <a:xfrm>
            <a:off x="457200" y="2209800"/>
            <a:ext cx="1112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Reduced the quantization problem to “what fraction of the energy mode </a:t>
            </a:r>
            <a:r>
              <a:rPr lang="en-US" i="1" dirty="0"/>
              <a:t>m</a:t>
            </a:r>
            <a:r>
              <a:rPr lang="en-US" dirty="0"/>
              <a:t> is stored in element </a:t>
            </a:r>
            <a:r>
              <a:rPr lang="en-US" i="1" dirty="0"/>
              <a:t>j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participation ratio: </a:t>
            </a:r>
            <a:r>
              <a:rPr lang="en-US" dirty="0" err="1"/>
              <a:t>p</a:t>
            </a:r>
            <a:r>
              <a:rPr lang="en-US" baseline="-25000" dirty="0" err="1"/>
              <a:t>mj</a:t>
            </a:r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eigenmode simulation in HFSS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65C5705-3475-4415-865D-9E6E5CCA9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16" y="3441032"/>
            <a:ext cx="4953000" cy="26969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CB471A-3350-4897-B907-04101814C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811" y="2631855"/>
            <a:ext cx="2000250" cy="552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6CB5B4-7D5A-478B-8A5C-799B02A13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3259613"/>
            <a:ext cx="3781425" cy="1762125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7189A14A-C57C-4FE0-93E3-AB6B02FB13F5}"/>
              </a:ext>
            </a:extLst>
          </p:cNvPr>
          <p:cNvSpPr txBox="1">
            <a:spLocks/>
          </p:cNvSpPr>
          <p:nvPr/>
        </p:nvSpPr>
        <p:spPr>
          <a:xfrm>
            <a:off x="123571" y="-33338"/>
            <a:ext cx="56079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Energy Participation Ratio</a:t>
            </a:r>
          </a:p>
        </p:txBody>
      </p:sp>
    </p:spTree>
    <p:extLst>
      <p:ext uri="{BB962C8B-B14F-4D97-AF65-F5344CB8AC3E}">
        <p14:creationId xmlns:p14="http://schemas.microsoft.com/office/powerpoint/2010/main" val="1827879639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3CEAA-52D1-4FEB-A397-1059ADB11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54EC7-71C0-441A-90F4-AC20198A9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67363D-48E4-473B-8030-6DCAFB8B4999}"/>
              </a:ext>
            </a:extLst>
          </p:cNvPr>
          <p:cNvSpPr txBox="1">
            <a:spLocks/>
          </p:cNvSpPr>
          <p:nvPr/>
        </p:nvSpPr>
        <p:spPr>
          <a:xfrm>
            <a:off x="123571" y="-33338"/>
            <a:ext cx="56079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Energy Participation Ratio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E285B744-2BB0-480A-A11A-F821DBCCF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45500"/>
            <a:ext cx="6266570" cy="1643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DC732D-C800-4A2C-B875-11F89A0E2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2209800"/>
            <a:ext cx="4800600" cy="57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7C5D2B-6609-42FF-9049-040AE85EF5C0}"/>
              </a:ext>
            </a:extLst>
          </p:cNvPr>
          <p:cNvSpPr txBox="1"/>
          <p:nvPr/>
        </p:nvSpPr>
        <p:spPr>
          <a:xfrm>
            <a:off x="328865" y="2895600"/>
            <a:ext cx="38621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Can be computed from E and H field at mode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P</a:t>
            </a:r>
            <a:r>
              <a:rPr lang="en-US" baseline="-25000" dirty="0">
                <a:solidFill>
                  <a:srgbClr val="7030A0"/>
                </a:solidFill>
              </a:rPr>
              <a:t>m</a:t>
            </a:r>
            <a:r>
              <a:rPr lang="en-US" dirty="0">
                <a:solidFill>
                  <a:srgbClr val="7030A0"/>
                </a:solidFill>
              </a:rPr>
              <a:t> is between 0 and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E25932-BA36-4F36-84F9-10FDE2FFF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962400"/>
            <a:ext cx="2286000" cy="8490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B6FE08-DE52-4639-BAF3-782B7814C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1" y="4945201"/>
            <a:ext cx="3352800" cy="660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41A88-AF19-4313-8A1E-62F2B3FF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7189" y="1957059"/>
            <a:ext cx="4419600" cy="7809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834505-FC6B-49B5-B08E-97692FEF14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0" y="4255750"/>
            <a:ext cx="1752600" cy="5121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9B33A3-8320-4099-8DE7-4C8CB66B17E1}"/>
              </a:ext>
            </a:extLst>
          </p:cNvPr>
          <p:cNvSpPr txBox="1"/>
          <p:nvPr/>
        </p:nvSpPr>
        <p:spPr>
          <a:xfrm>
            <a:off x="5867400" y="4787387"/>
            <a:ext cx="563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 err="1">
                <a:solidFill>
                  <a:srgbClr val="7030A0"/>
                </a:solidFill>
                <a:latin typeface="AdvOT65f8a23b.I+03"/>
              </a:rPr>
              <a:t>χ</a:t>
            </a:r>
            <a:r>
              <a:rPr lang="en-US" sz="800" b="0" i="0" u="none" strike="noStrike" baseline="0" dirty="0" err="1">
                <a:solidFill>
                  <a:srgbClr val="7030A0"/>
                </a:solidFill>
                <a:latin typeface="AdvOT65f8a23b.I"/>
              </a:rPr>
              <a:t>qc</a:t>
            </a:r>
            <a:r>
              <a:rPr lang="en-US" sz="800" b="0" i="0" u="none" strike="noStrike" baseline="0" dirty="0">
                <a:solidFill>
                  <a:srgbClr val="7030A0"/>
                </a:solidFill>
                <a:latin typeface="AdvOT65f8a23b.I"/>
              </a:rPr>
              <a:t> </a:t>
            </a:r>
            <a:r>
              <a:rPr lang="en-US" sz="1800" b="0" i="0" u="none" strike="noStrike" baseline="0" dirty="0">
                <a:solidFill>
                  <a:srgbClr val="7030A0"/>
                </a:solidFill>
                <a:latin typeface="AdvOT46dcae81"/>
              </a:rPr>
              <a:t>is the qubit</a:t>
            </a:r>
            <a:r>
              <a:rPr lang="en-US" sz="1800" b="0" i="0" u="none" strike="noStrike" baseline="0" dirty="0">
                <a:solidFill>
                  <a:srgbClr val="7030A0"/>
                </a:solidFill>
                <a:latin typeface="AdvOT46dcae81+20"/>
              </a:rPr>
              <a:t>–</a:t>
            </a:r>
            <a:r>
              <a:rPr lang="en-US" sz="1800" b="0" i="0" u="none" strike="noStrike" baseline="0" dirty="0">
                <a:solidFill>
                  <a:srgbClr val="7030A0"/>
                </a:solidFill>
                <a:latin typeface="AdvOT46dcae81"/>
              </a:rPr>
              <a:t>cavity dispersive shift (cross-Kerr coupling).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D2729A-5306-4B2E-B424-9B55EE3B0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7189" y="2814499"/>
            <a:ext cx="2064384" cy="14360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F65802-CD9F-49F9-AF7B-613A349FA81C}"/>
              </a:ext>
            </a:extLst>
          </p:cNvPr>
          <p:cNvSpPr txBox="1"/>
          <p:nvPr/>
        </p:nvSpPr>
        <p:spPr>
          <a:xfrm>
            <a:off x="7853632" y="3059668"/>
            <a:ext cx="382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Get anharmonicity</a:t>
            </a:r>
          </a:p>
        </p:txBody>
      </p:sp>
    </p:spTree>
    <p:extLst>
      <p:ext uri="{BB962C8B-B14F-4D97-AF65-F5344CB8AC3E}">
        <p14:creationId xmlns:p14="http://schemas.microsoft.com/office/powerpoint/2010/main" val="1629283395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D0F29-FC24-445F-9563-AF51D1193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Steps to Install and Run </a:t>
            </a:r>
            <a:r>
              <a:rPr lang="en-US" sz="4400" dirty="0" err="1">
                <a:latin typeface="+mn-lt"/>
              </a:rPr>
              <a:t>Qiskit</a:t>
            </a:r>
            <a:r>
              <a:rPr lang="en-US" sz="4400" dirty="0">
                <a:latin typeface="+mn-lt"/>
              </a:rPr>
              <a:t> Metal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0425F-9E70-47C6-AA50-F711ADFB4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Lab 1) How to Install Ansys HFSS</a:t>
            </a:r>
          </a:p>
          <a:p>
            <a:pPr lvl="1"/>
            <a:r>
              <a:rPr lang="en-US" dirty="0">
                <a:hlinkClick r:id="rId2"/>
              </a:rPr>
              <a:t>https://www.youtube.com/watch?v=eBUAmox45hk&amp;list=PLnK6MrIqGXsL1KShnocSdwNSiKnBodpie&amp;index=76</a:t>
            </a:r>
            <a:endParaRPr lang="en-US" dirty="0"/>
          </a:p>
          <a:p>
            <a:r>
              <a:rPr lang="en-US" b="1" dirty="0"/>
              <a:t>Lab 2) How to install Anaconda on Windows</a:t>
            </a:r>
          </a:p>
          <a:p>
            <a:pPr lvl="1"/>
            <a:r>
              <a:rPr lang="en-US" dirty="0">
                <a:hlinkClick r:id="rId3"/>
              </a:rPr>
              <a:t>https://www.youtube.com/watch?v=ncftLDI8Mv8&amp;list=PLnK6MrIqGXsL1KShnocSdwNSiKnBodpie&amp;index=77</a:t>
            </a:r>
            <a:endParaRPr lang="en-US" dirty="0"/>
          </a:p>
          <a:p>
            <a:r>
              <a:rPr lang="en-US" b="1" dirty="0"/>
              <a:t>Lab 3) How to Install </a:t>
            </a:r>
            <a:r>
              <a:rPr lang="en-US" b="1" dirty="0" err="1"/>
              <a:t>Qiskit</a:t>
            </a:r>
            <a:r>
              <a:rPr lang="en-US" b="1" dirty="0"/>
              <a:t> Metal and Run a Simple Example</a:t>
            </a:r>
          </a:p>
          <a:p>
            <a:pPr lvl="1"/>
            <a:r>
              <a:rPr lang="en-US" dirty="0">
                <a:hlinkClick r:id="rId4"/>
              </a:rPr>
              <a:t>https://www.youtube.com/watch?v=hs0tzZpH0xQ&amp;list=PLnK6MrIqGXsL1KShnocSdwNSiKnBodpie&amp;index=78</a:t>
            </a:r>
            <a:endParaRPr lang="en-US" dirty="0"/>
          </a:p>
          <a:p>
            <a:pPr lvl="1"/>
            <a:r>
              <a:rPr lang="en-US" dirty="0"/>
              <a:t>If you have error, see “Lab 4) Possible Errors when Installing </a:t>
            </a:r>
            <a:r>
              <a:rPr lang="en-US" dirty="0" err="1"/>
              <a:t>Qiskit</a:t>
            </a:r>
            <a:r>
              <a:rPr lang="en-US" dirty="0"/>
              <a:t> Metal”</a:t>
            </a:r>
          </a:p>
          <a:p>
            <a:pPr lvl="2"/>
            <a:r>
              <a:rPr lang="en-US" dirty="0">
                <a:hlinkClick r:id="rId5"/>
              </a:rPr>
              <a:t>https://www.youtube.com/watch?v=rLAH1RZHgtM&amp;list=PLnK6MrIqGXsL1KShnocSdwNSiKnBodpie&amp;index=79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AF4B5-AC8D-42D7-BD02-9266546F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912240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1057-F11A-40BA-BC58-E47CE6DC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n-lt"/>
              </a:rPr>
              <a:t>Overview of </a:t>
            </a:r>
            <a:r>
              <a:rPr lang="en-US" sz="4400" dirty="0" err="1">
                <a:latin typeface="+mn-lt"/>
              </a:rPr>
              <a:t>Qiskit</a:t>
            </a:r>
            <a:r>
              <a:rPr lang="en-US" sz="4400" dirty="0">
                <a:latin typeface="+mn-lt"/>
              </a:rPr>
              <a:t> Metal (Hands-on)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711F1-F244-4CA7-8A88-5513B19B4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called my environment “</a:t>
            </a:r>
            <a:r>
              <a:rPr lang="en-US" dirty="0" err="1"/>
              <a:t>qmetal</a:t>
            </a:r>
            <a:r>
              <a:rPr lang="en-US" dirty="0"/>
              <a:t>” </a:t>
            </a:r>
          </a:p>
          <a:p>
            <a:pPr lvl="1"/>
            <a:r>
              <a:rPr lang="en-US" dirty="0" err="1"/>
              <a:t>conda</a:t>
            </a:r>
            <a:r>
              <a:rPr lang="en-US" dirty="0"/>
              <a:t> activate </a:t>
            </a:r>
            <a:r>
              <a:rPr lang="en-US" dirty="0" err="1"/>
              <a:t>qmetal</a:t>
            </a:r>
            <a:endParaRPr lang="en-US" dirty="0"/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r>
              <a:rPr lang="en-US" dirty="0">
                <a:hlinkClick r:id="rId2"/>
              </a:rPr>
              <a:t>http://localhost:8888/tree/Dropbox/SJSU/SJSU/Research/Presentations/QCE2023/Final%20Materials/Project_Test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Copy from:</a:t>
            </a:r>
          </a:p>
          <a:p>
            <a:pPr lvl="1"/>
            <a:r>
              <a:rPr lang="en-US" dirty="0">
                <a:hlinkClick r:id="rId3"/>
              </a:rPr>
              <a:t>https://pypi.org/project/qiskit-metal/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See Lab 3 example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EDBE6-C6CA-4303-B394-52EEF596B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49370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9E01-F6FC-448E-9AC6-002540666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latin typeface="+mn-lt"/>
              </a:rPr>
              <a:t>Interaction between </a:t>
            </a:r>
            <a:r>
              <a:rPr lang="en-US" sz="4400" dirty="0" err="1">
                <a:latin typeface="+mn-lt"/>
              </a:rPr>
              <a:t>Qiskit</a:t>
            </a:r>
            <a:r>
              <a:rPr lang="en-US" sz="4400" dirty="0">
                <a:latin typeface="+mn-lt"/>
              </a:rPr>
              <a:t> Metal and HFSS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(Hands-on + Demo)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0E0F6-A8F7-4398-9C33-FE6FFE690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</a:p>
          <a:p>
            <a:pPr lvl="1"/>
            <a:r>
              <a:rPr lang="en-US" dirty="0">
                <a:hlinkClick r:id="rId2"/>
              </a:rPr>
              <a:t>https://qiskit.org/ecosystem/metal/tut/4-Analysis/4.02-Eigenmode-and-EPR.html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 directly download:</a:t>
            </a:r>
          </a:p>
          <a:p>
            <a:pPr lvl="1"/>
            <a:r>
              <a:rPr lang="en-US" dirty="0">
                <a:hlinkClick r:id="rId3"/>
              </a:rPr>
              <a:t>https://github.com/qiskit-community/qiskit-metal/blob/main/docs/tut/4-Analysis/4.02-Eigenmode-and-EPR.ipynb</a:t>
            </a:r>
            <a:endParaRPr lang="en-US" dirty="0"/>
          </a:p>
          <a:p>
            <a:r>
              <a:rPr lang="en-US" dirty="0"/>
              <a:t>Understand</a:t>
            </a:r>
          </a:p>
          <a:p>
            <a:pPr lvl="1"/>
            <a:r>
              <a:rPr lang="en-US" dirty="0"/>
              <a:t>JJ mode</a:t>
            </a:r>
          </a:p>
          <a:p>
            <a:pPr lvl="1"/>
            <a:r>
              <a:rPr lang="en-US" dirty="0"/>
              <a:t>Cavity mode</a:t>
            </a:r>
          </a:p>
          <a:p>
            <a:pPr lvl="1"/>
            <a:r>
              <a:rPr lang="en-US" dirty="0"/>
              <a:t>EPR</a:t>
            </a:r>
          </a:p>
          <a:p>
            <a:pPr lvl="1"/>
            <a:r>
              <a:rPr lang="en-US" dirty="0"/>
              <a:t>Cross-Kerr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67C6E-32A5-45F2-A395-124F24B5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57516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D1878-F82C-4AAD-9AD7-2046032B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Analysis of an Existing HFSS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63405-BC04-47DB-B2A1-26B0579BA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74006"/>
            <a:ext cx="10972800" cy="4351338"/>
          </a:xfrm>
        </p:spPr>
        <p:txBody>
          <a:bodyPr/>
          <a:lstStyle/>
          <a:p>
            <a:r>
              <a:rPr lang="en-US" dirty="0"/>
              <a:t>If you do not want to create the structure through </a:t>
            </a:r>
            <a:r>
              <a:rPr lang="en-US" dirty="0" err="1"/>
              <a:t>qiskit</a:t>
            </a:r>
            <a:r>
              <a:rPr lang="en-US" dirty="0"/>
              <a:t> metal, or if it is not supported (e.g. a 3D structure), you can also control HFSS through the </a:t>
            </a:r>
            <a:r>
              <a:rPr lang="en-US" dirty="0" err="1"/>
              <a:t>qiskit</a:t>
            </a:r>
            <a:r>
              <a:rPr lang="en-US" dirty="0"/>
              <a:t> metal library.</a:t>
            </a:r>
          </a:p>
          <a:p>
            <a:r>
              <a:rPr lang="en-US" dirty="0"/>
              <a:t>Lab 7) Creating a 3D Cavity with Ports using HFSS</a:t>
            </a:r>
          </a:p>
          <a:p>
            <a:pPr lvl="1"/>
            <a:r>
              <a:rPr lang="en-US" dirty="0">
                <a:hlinkClick r:id="rId2"/>
              </a:rPr>
              <a:t>https://www.youtube.com/watch?v=sxgso3MG7lU&amp;list=PLnK6MrIqGXsL1KShnocSdwNSiKnBodpie&amp;index=82</a:t>
            </a:r>
            <a:endParaRPr lang="en-US" dirty="0"/>
          </a:p>
          <a:p>
            <a:r>
              <a:rPr lang="en-US" dirty="0"/>
              <a:t>Lab 8) Create </a:t>
            </a:r>
            <a:r>
              <a:rPr lang="en-US" dirty="0" err="1"/>
              <a:t>Transmon</a:t>
            </a:r>
            <a:r>
              <a:rPr lang="en-US" dirty="0"/>
              <a:t> Qubit on Sapphire substrate in the 3D Cavity using HFSS</a:t>
            </a:r>
          </a:p>
          <a:p>
            <a:pPr lvl="1"/>
            <a:r>
              <a:rPr lang="en-US" dirty="0">
                <a:hlinkClick r:id="rId3"/>
              </a:rPr>
              <a:t>https://www.youtube.com/watch?v=hRjvxroiQ-k&amp;list=PLnK6MrIqGXsL1KShnocSdwNSiKnBodpie&amp;index=83</a:t>
            </a:r>
            <a:endParaRPr lang="en-US" dirty="0"/>
          </a:p>
          <a:p>
            <a:r>
              <a:rPr lang="en-US" dirty="0"/>
              <a:t>Lab 9) Finding the cross-Kerr of </a:t>
            </a:r>
            <a:r>
              <a:rPr lang="en-US" dirty="0" err="1"/>
              <a:t>Transmon</a:t>
            </a:r>
            <a:r>
              <a:rPr lang="en-US" dirty="0"/>
              <a:t> qubit in a 3D Cavity using </a:t>
            </a:r>
            <a:r>
              <a:rPr lang="en-US" dirty="0" err="1"/>
              <a:t>pyEPR</a:t>
            </a:r>
            <a:r>
              <a:rPr lang="en-US" dirty="0"/>
              <a:t> in </a:t>
            </a:r>
            <a:r>
              <a:rPr lang="en-US" dirty="0" err="1"/>
              <a:t>Qiskit</a:t>
            </a:r>
            <a:r>
              <a:rPr lang="en-US" dirty="0"/>
              <a:t> Metal</a:t>
            </a:r>
          </a:p>
          <a:p>
            <a:pPr lvl="1"/>
            <a:r>
              <a:rPr lang="en-US" dirty="0">
                <a:hlinkClick r:id="rId4"/>
              </a:rPr>
              <a:t>https://www.youtube.com/watch?v=vCCVgfFAFwo&amp;list=PLnK6MrIqGXsL1KShnocSdwNSiKnBodpie&amp;index=84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27EC5-C9D6-4256-A618-20757110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596468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50799"/>
            <a:ext cx="10972800" cy="4356401"/>
          </a:xfrm>
        </p:spPr>
        <p:txBody>
          <a:bodyPr/>
          <a:lstStyle/>
          <a:p>
            <a:r>
              <a:rPr lang="en-US" sz="3200" dirty="0">
                <a:sym typeface="Wingdings" panose="05000000000000000000" pitchFamily="2" charset="2"/>
              </a:rPr>
              <a:t>Part I: Overview of Quantum Computing (Lecture)</a:t>
            </a:r>
          </a:p>
          <a:p>
            <a:r>
              <a:rPr lang="en-US" sz="3200" dirty="0">
                <a:sym typeface="Wingdings" panose="05000000000000000000" pitchFamily="2" charset="2"/>
              </a:rPr>
              <a:t>Part II: Understanding Quantum Gates (Hands-on) 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Write your own simulator in Google Co-Lab</a:t>
            </a:r>
          </a:p>
          <a:p>
            <a:r>
              <a:rPr lang="en-US" sz="3200" dirty="0">
                <a:sym typeface="Wingdings" panose="05000000000000000000" pitchFamily="2" charset="2"/>
              </a:rPr>
              <a:t>Parts III &amp; IV: Deutsch Algorithm and Quantum Fourier Transform (Lecture + Hands-on)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Programming on IBM-Q</a:t>
            </a:r>
          </a:p>
          <a:p>
            <a:r>
              <a:rPr lang="en-US" sz="3200" dirty="0">
                <a:sym typeface="Wingdings" panose="05000000000000000000" pitchFamily="2" charset="2"/>
              </a:rPr>
              <a:t>Part V: Superconducting Qubit Hardware (Lecture)</a:t>
            </a:r>
          </a:p>
          <a:p>
            <a:r>
              <a:rPr lang="en-US" sz="3200" dirty="0">
                <a:sym typeface="Wingdings" panose="05000000000000000000" pitchFamily="2" charset="2"/>
              </a:rPr>
              <a:t>Part VI: Optimizing Qubit Readout Using HFSS and </a:t>
            </a:r>
            <a:r>
              <a:rPr lang="en-US" sz="3200" dirty="0" err="1">
                <a:sym typeface="Wingdings" panose="05000000000000000000" pitchFamily="2" charset="2"/>
              </a:rPr>
              <a:t>Qiskit</a:t>
            </a:r>
            <a:r>
              <a:rPr lang="en-US" sz="3200" dirty="0">
                <a:sym typeface="Wingdings" panose="05000000000000000000" pitchFamily="2" charset="2"/>
              </a:rPr>
              <a:t> (Demo)</a:t>
            </a:r>
          </a:p>
          <a:p>
            <a:pPr marL="457200" lvl="1" indent="0">
              <a:buNone/>
            </a:pPr>
            <a:endParaRPr lang="en-US" sz="2800" dirty="0">
              <a:sym typeface="Wingdings" panose="05000000000000000000" pitchFamily="2" charset="2"/>
            </a:endParaRPr>
          </a:p>
          <a:p>
            <a:pPr lvl="1"/>
            <a:endParaRPr lang="en-US" sz="2800" dirty="0">
              <a:sym typeface="Wingdings" panose="05000000000000000000" pitchFamily="2" charset="2"/>
            </a:endParaRP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327B9-806C-4027-A4DA-D416C9495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79185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How to study in a short time?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2514600"/>
            <a:ext cx="101346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N. David </a:t>
            </a:r>
            <a:r>
              <a:rPr lang="en-U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Mermin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:</a:t>
            </a:r>
          </a:p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Shut up and Calculate!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5204702"/>
            <a:ext cx="9925050" cy="776998"/>
          </a:xfrm>
          <a:prstGeom prst="rect">
            <a:avLst/>
          </a:prstGeom>
        </p:spPr>
      </p:pic>
      <p:pic>
        <p:nvPicPr>
          <p:cNvPr id="8" name="Picture 7" descr="Image result for sjsu">
            <a:extLst>
              <a:ext uri="{FF2B5EF4-FFF2-40B4-BE49-F238E27FC236}">
                <a16:creationId xmlns:a16="http://schemas.microsoft.com/office/drawing/2014/main" id="{7213F6BD-F0D0-463C-A56A-41E94AE1DB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424921"/>
            <a:ext cx="1883288" cy="3519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30935B-81D4-4D24-91CB-8C3BE513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01E78A-F09B-4615-8113-B8BBA4742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1671" y="0"/>
            <a:ext cx="96032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01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pringer logo | Logok">
            <a:extLst>
              <a:ext uri="{FF2B5EF4-FFF2-40B4-BE49-F238E27FC236}">
                <a16:creationId xmlns:a16="http://schemas.microsoft.com/office/drawing/2014/main" id="{CFAF8960-A6FE-4663-BE36-6D288A3C7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30" b="24322"/>
          <a:stretch/>
        </p:blipFill>
        <p:spPr bwMode="auto">
          <a:xfrm>
            <a:off x="3670537" y="5613209"/>
            <a:ext cx="1859563" cy="62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Introduction to Quantum Computing</a:t>
            </a:r>
            <a:br>
              <a:rPr lang="en-US" b="1" dirty="0"/>
            </a:br>
            <a:r>
              <a:rPr lang="en-US" b="1" dirty="0"/>
              <a:t>From a Layperson to a Programmer in 30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4493" y="1260059"/>
            <a:ext cx="7998705" cy="4351338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Free</a:t>
            </a:r>
            <a:r>
              <a:rPr lang="en-US" sz="2400" dirty="0"/>
              <a:t> download with institution subscription to SpringerLink</a:t>
            </a:r>
          </a:p>
          <a:p>
            <a:r>
              <a:rPr lang="en-US" sz="2400" dirty="0"/>
              <a:t>Available in Amazon Kindle and Nook Book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384" y="2285165"/>
            <a:ext cx="1694440" cy="1757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620B6-2E5C-44FC-84E4-062AE2D12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098" y="3670252"/>
            <a:ext cx="1728228" cy="1728228"/>
          </a:xfrm>
          <a:prstGeom prst="rect">
            <a:avLst/>
          </a:prstGeom>
        </p:spPr>
      </p:pic>
      <p:pic>
        <p:nvPicPr>
          <p:cNvPr id="1026" name="Picture 2" descr="Images and videos | Amazon.com, Inc. - Press Room">
            <a:extLst>
              <a:ext uri="{FF2B5EF4-FFF2-40B4-BE49-F238E27FC236}">
                <a16:creationId xmlns:a16="http://schemas.microsoft.com/office/drawing/2014/main" id="{08C4D40A-35B5-4910-8F86-02F47DB60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098" y="5554357"/>
            <a:ext cx="1655811" cy="69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BC2C6B-321D-4747-A4A9-2FCAD145B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0537" y="3629993"/>
            <a:ext cx="1733473" cy="1699921"/>
          </a:xfrm>
          <a:prstGeom prst="rect">
            <a:avLst/>
          </a:prstGeom>
        </p:spPr>
      </p:pic>
      <p:pic>
        <p:nvPicPr>
          <p:cNvPr id="1030" name="Picture 6" descr="Youtube Logo Vector Art, Icons, and Graphics for Free Download">
            <a:extLst>
              <a:ext uri="{FF2B5EF4-FFF2-40B4-BE49-F238E27FC236}">
                <a16:creationId xmlns:a16="http://schemas.microsoft.com/office/drawing/2014/main" id="{AE19EEF1-FB10-4FEE-ACF3-704CED268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514" y="5603197"/>
            <a:ext cx="1677172" cy="62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68F420-7E30-4640-A379-266291DF35D1}"/>
              </a:ext>
            </a:extLst>
          </p:cNvPr>
          <p:cNvSpPr txBox="1"/>
          <p:nvPr/>
        </p:nvSpPr>
        <p:spPr>
          <a:xfrm>
            <a:off x="9923418" y="4008810"/>
            <a:ext cx="19606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Quantum Computing Hardware and Architectures (EE274)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392A08-6460-4959-8561-FDF0EF119B98}"/>
              </a:ext>
            </a:extLst>
          </p:cNvPr>
          <p:cNvSpPr txBox="1"/>
          <p:nvPr/>
        </p:nvSpPr>
        <p:spPr>
          <a:xfrm>
            <a:off x="9914677" y="2469923"/>
            <a:ext cx="18595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Introduction to Quantum Computing </a:t>
            </a:r>
            <a:r>
              <a:rPr lang="en-US" b="1" dirty="0">
                <a:solidFill>
                  <a:srgbClr val="7030A0"/>
                </a:solidFill>
              </a:rPr>
              <a:t>(</a:t>
            </a:r>
            <a:r>
              <a:rPr lang="en-US" sz="1800" b="1" dirty="0">
                <a:solidFill>
                  <a:srgbClr val="7030A0"/>
                </a:solidFill>
              </a:rPr>
              <a:t>EE225</a:t>
            </a:r>
            <a:r>
              <a:rPr lang="en-US" b="1" dirty="0">
                <a:solidFill>
                  <a:srgbClr val="7030A0"/>
                </a:solidFill>
              </a:rPr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2576C1-0381-4EA7-AB2E-3BE6872912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5559" y="3948464"/>
            <a:ext cx="1736090" cy="169992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A1079-7ED4-4A41-A6C4-97F56AE6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4A76FC-C8C0-4432-8ED2-36E46B2266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977" y="1343626"/>
            <a:ext cx="3305040" cy="501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96478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pringer logo | Logok">
            <a:extLst>
              <a:ext uri="{FF2B5EF4-FFF2-40B4-BE49-F238E27FC236}">
                <a16:creationId xmlns:a16="http://schemas.microsoft.com/office/drawing/2014/main" id="{CFAF8960-A6FE-4663-BE36-6D288A3C7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30" b="24322"/>
          <a:stretch/>
        </p:blipFill>
        <p:spPr bwMode="auto">
          <a:xfrm>
            <a:off x="3670537" y="5613209"/>
            <a:ext cx="1859563" cy="62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Introduction to Quantum Computing</a:t>
            </a:r>
            <a:br>
              <a:rPr lang="en-US" b="1" dirty="0"/>
            </a:br>
            <a:r>
              <a:rPr lang="en-US" b="1" dirty="0"/>
              <a:t>From a Layperson to a Programmer in 30 Steps </a:t>
            </a:r>
            <a:br>
              <a:rPr lang="en-US" b="1" dirty="0"/>
            </a:b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b="1" baseline="30000" dirty="0">
                <a:solidFill>
                  <a:srgbClr val="FF0000"/>
                </a:solidFill>
              </a:rPr>
              <a:t>nd</a:t>
            </a:r>
            <a:r>
              <a:rPr lang="en-US" b="1" dirty="0">
                <a:solidFill>
                  <a:srgbClr val="FF0000"/>
                </a:solidFill>
              </a:rPr>
              <a:t> Edition with 200+ questions and answers and links to teaching videos)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4493" y="1260059"/>
            <a:ext cx="7998705" cy="4351338"/>
          </a:xfrm>
        </p:spPr>
        <p:txBody>
          <a:bodyPr/>
          <a:lstStyle/>
          <a:p>
            <a:r>
              <a:rPr lang="en-US" sz="2400"/>
              <a:t>Free download with institution subscription to SpringerLink</a:t>
            </a:r>
          </a:p>
          <a:p>
            <a:r>
              <a:rPr lang="en-US" sz="2400"/>
              <a:t>Available in Amazon Kindle and Nook Book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384" y="2285165"/>
            <a:ext cx="1694440" cy="1757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620B6-2E5C-44FC-84E4-062AE2D12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038" y="3670252"/>
            <a:ext cx="1728228" cy="1728228"/>
          </a:xfrm>
          <a:prstGeom prst="rect">
            <a:avLst/>
          </a:prstGeom>
        </p:spPr>
      </p:pic>
      <p:pic>
        <p:nvPicPr>
          <p:cNvPr id="1026" name="Picture 2" descr="Images and videos | Amazon.com, Inc. - Press Room">
            <a:extLst>
              <a:ext uri="{FF2B5EF4-FFF2-40B4-BE49-F238E27FC236}">
                <a16:creationId xmlns:a16="http://schemas.microsoft.com/office/drawing/2014/main" id="{08C4D40A-35B5-4910-8F86-02F47DB60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098" y="5554357"/>
            <a:ext cx="1655811" cy="69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BC2C6B-321D-4747-A4A9-2FCAD145B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0537" y="3629993"/>
            <a:ext cx="1733473" cy="1699921"/>
          </a:xfrm>
          <a:prstGeom prst="rect">
            <a:avLst/>
          </a:prstGeom>
        </p:spPr>
      </p:pic>
      <p:pic>
        <p:nvPicPr>
          <p:cNvPr id="1030" name="Picture 6" descr="Youtube Logo Vector Art, Icons, and Graphics for Free Download">
            <a:extLst>
              <a:ext uri="{FF2B5EF4-FFF2-40B4-BE49-F238E27FC236}">
                <a16:creationId xmlns:a16="http://schemas.microsoft.com/office/drawing/2014/main" id="{AE19EEF1-FB10-4FEE-ACF3-704CED268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514" y="5603197"/>
            <a:ext cx="1677172" cy="62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68F420-7E30-4640-A379-266291DF35D1}"/>
              </a:ext>
            </a:extLst>
          </p:cNvPr>
          <p:cNvSpPr txBox="1"/>
          <p:nvPr/>
        </p:nvSpPr>
        <p:spPr>
          <a:xfrm>
            <a:off x="9923418" y="4008810"/>
            <a:ext cx="19606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Quantum Computing Hardware and Architectures (EE274)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392A08-6460-4959-8561-FDF0EF119B98}"/>
              </a:ext>
            </a:extLst>
          </p:cNvPr>
          <p:cNvSpPr txBox="1"/>
          <p:nvPr/>
        </p:nvSpPr>
        <p:spPr>
          <a:xfrm>
            <a:off x="9870100" y="2469923"/>
            <a:ext cx="18595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Introduction to Quantum Computing </a:t>
            </a:r>
            <a:r>
              <a:rPr lang="en-US" b="1" dirty="0">
                <a:solidFill>
                  <a:srgbClr val="7030A0"/>
                </a:solidFill>
              </a:rPr>
              <a:t>(</a:t>
            </a:r>
            <a:r>
              <a:rPr lang="en-US" sz="1800" b="1" dirty="0">
                <a:solidFill>
                  <a:srgbClr val="7030A0"/>
                </a:solidFill>
              </a:rPr>
              <a:t>EE225</a:t>
            </a:r>
            <a:r>
              <a:rPr lang="en-US" b="1" dirty="0">
                <a:solidFill>
                  <a:srgbClr val="7030A0"/>
                </a:solidFill>
              </a:rPr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2576C1-0381-4EA7-AB2E-3BE6872912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5559" y="3948464"/>
            <a:ext cx="1736090" cy="169992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A1079-7ED4-4A41-A6C4-97F56AE6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Hiu Yung Wong, IEEE QCE 2023, Tutorial 21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B95E8F7-BC35-423E-922E-C73981D319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977" y="1343626"/>
            <a:ext cx="3305040" cy="501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5805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7428</TotalTime>
  <Words>4855</Words>
  <Application>Microsoft Office PowerPoint</Application>
  <PresentationFormat>Widescreen</PresentationFormat>
  <Paragraphs>774</Paragraphs>
  <Slides>90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6" baseType="lpstr">
      <vt:lpstr>AdvOT46dcae81</vt:lpstr>
      <vt:lpstr>AdvOT46dcae81+20</vt:lpstr>
      <vt:lpstr>AdvOT65f8a23b.I</vt:lpstr>
      <vt:lpstr>AdvOT65f8a23b.I+03</vt:lpstr>
      <vt:lpstr>MTMIB</vt:lpstr>
      <vt:lpstr>Times-Bold</vt:lpstr>
      <vt:lpstr>Times-BoldItalic</vt:lpstr>
      <vt:lpstr>Times-Roman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Tema di Office</vt:lpstr>
      <vt:lpstr>Tutorial 21: Introduction to Quantum Computing: From Algorithm to Hardware</vt:lpstr>
      <vt:lpstr>Agenda</vt:lpstr>
      <vt:lpstr>Resources</vt:lpstr>
      <vt:lpstr>Resources</vt:lpstr>
      <vt:lpstr>Self-Introduction</vt:lpstr>
      <vt:lpstr>About San Jose State University</vt:lpstr>
      <vt:lpstr>SJSU MSEE Specialization in  Quantum Information and Computing</vt:lpstr>
      <vt:lpstr>Quantum Technology, Master of Science</vt:lpstr>
      <vt:lpstr>Introduction to Quantum Computing From a Layperson to a Programmer in 30 Steps</vt:lpstr>
      <vt:lpstr>Part I: Overview of Quantum Computing (Lecture)</vt:lpstr>
      <vt:lpstr>Learning Outcomes</vt:lpstr>
      <vt:lpstr>Applications of Quantum Computing</vt:lpstr>
      <vt:lpstr>State and Superposition </vt:lpstr>
      <vt:lpstr>Quantum Registers</vt:lpstr>
      <vt:lpstr>The Power of Superposition</vt:lpstr>
      <vt:lpstr>Quantum Parallelism</vt:lpstr>
      <vt:lpstr>Measurement</vt:lpstr>
      <vt:lpstr>Entangled States</vt:lpstr>
      <vt:lpstr>Quantum Entanglement – Spooky Action</vt:lpstr>
      <vt:lpstr>Quantum Gates</vt:lpstr>
      <vt:lpstr>CNOT (XOR) Gate (Entanglement)</vt:lpstr>
      <vt:lpstr>Entanglement Example</vt:lpstr>
      <vt:lpstr>Quantum Gates and Circuits</vt:lpstr>
      <vt:lpstr>Error Correction</vt:lpstr>
      <vt:lpstr>Error Correction: Bit Flip Code Example</vt:lpstr>
      <vt:lpstr>Part II: Understanding Quantum Gates (Hands-on) </vt:lpstr>
      <vt:lpstr>Learning Outcomes</vt:lpstr>
      <vt:lpstr>NOT (X) Gate</vt:lpstr>
      <vt:lpstr>Construction of 2 qubit gate using Tensor Product</vt:lpstr>
      <vt:lpstr>NOT (X) Gate</vt:lpstr>
      <vt:lpstr>XOR (CNOT) Gate (2-qubit)</vt:lpstr>
      <vt:lpstr>XOR (CNOT) Gate (2-qubit)</vt:lpstr>
      <vt:lpstr>Walsh-Hadamad (Hadamad) Gate</vt:lpstr>
      <vt:lpstr>Walsh-Hadamad (Hadamad) Gate</vt:lpstr>
      <vt:lpstr>Create an Entanglement Circuit Using Your Simulator!</vt:lpstr>
      <vt:lpstr>1-Bit Phase Shift Gate and Z-Gate</vt:lpstr>
      <vt:lpstr>Exchange (SWAP) Gate</vt:lpstr>
      <vt:lpstr>Parts III: Deutsch Algorithm (Lecture + Hands-on)</vt:lpstr>
      <vt:lpstr>Learning Outcomes</vt:lpstr>
      <vt:lpstr>Deutsch’s Problem</vt:lpstr>
      <vt:lpstr>Quantum Oracle</vt:lpstr>
      <vt:lpstr>Deutsch Algorithm</vt:lpstr>
      <vt:lpstr>Parallel Operation in Deutsch Algorithm</vt:lpstr>
      <vt:lpstr>Live Demonstration on IBM-Q</vt:lpstr>
      <vt:lpstr>Run Deutsch Algorithm on IBM-Q using Scripting</vt:lpstr>
      <vt:lpstr>Parts IV: Quantum Fourier Transform (Lecture + Hands-on)</vt:lpstr>
      <vt:lpstr>Learning Outcomes</vt:lpstr>
      <vt:lpstr>N-th Root of Unity</vt:lpstr>
      <vt:lpstr>Properties of the N-th Root of Unity</vt:lpstr>
      <vt:lpstr>Discrete Fourier Transform</vt:lpstr>
      <vt:lpstr>Quantum Fourier Transform</vt:lpstr>
      <vt:lpstr>1-qubit and 2-qubit QFT</vt:lpstr>
      <vt:lpstr>Implementation of n-qubit QFT</vt:lpstr>
      <vt:lpstr>Part V: Superconducting Qubit Hardware (Lecture)</vt:lpstr>
      <vt:lpstr>Role of Engineers in QC – My perspective</vt:lpstr>
      <vt:lpstr>There is plenty of room in the (eco-)System</vt:lpstr>
      <vt:lpstr>DiVincenzo’s Criteria</vt:lpstr>
      <vt:lpstr>Implementations of Qubits</vt:lpstr>
      <vt:lpstr>Noise, De-coherence Time and Energy Scale</vt:lpstr>
      <vt:lpstr>Why not LC Tank?</vt:lpstr>
      <vt:lpstr>Josephson Junction</vt:lpstr>
      <vt:lpstr>System Overview </vt:lpstr>
      <vt:lpstr>Signal Amplification and Noise</vt:lpstr>
      <vt:lpstr>Parametric Amplifier</vt:lpstr>
      <vt:lpstr>Traveling Wave Parametric Amplifier</vt:lpstr>
      <vt:lpstr>Discrete Cryo HEMT LNA</vt:lpstr>
      <vt:lpstr>I-Q Mixers</vt:lpstr>
      <vt:lpstr>Cavity QED</vt:lpstr>
      <vt:lpstr>Circuit QED</vt:lpstr>
      <vt:lpstr>Cross Kerr</vt:lpstr>
      <vt:lpstr>Scattering Matrix</vt:lpstr>
      <vt:lpstr>Scattering Matrix</vt:lpstr>
      <vt:lpstr>Distinguishing ├ ├|0┤⟩ and ├ ├|1┤⟩</vt:lpstr>
      <vt:lpstr>IQ Signal for Reading</vt:lpstr>
      <vt:lpstr>Single Qubit Gate</vt:lpstr>
      <vt:lpstr>Implementation of Single Qubit Gates</vt:lpstr>
      <vt:lpstr>Single Qubit Gate (e.g. X and H Gates)</vt:lpstr>
      <vt:lpstr>iSWAP Gate – 2-qubit gate</vt:lpstr>
      <vt:lpstr>Is Quantum Computing Omnipotent?</vt:lpstr>
      <vt:lpstr>Part VI: Optimizing Qubit Readout Using HFSS with Qiskit Metal (Demo)</vt:lpstr>
      <vt:lpstr>Learning Outcomes and Materials</vt:lpstr>
      <vt:lpstr>PowerPoint Presentation</vt:lpstr>
      <vt:lpstr>PowerPoint Presentation</vt:lpstr>
      <vt:lpstr>Steps to Install and Run Qiskit Metal</vt:lpstr>
      <vt:lpstr>Overview of Qiskit Metal (Hands-on)</vt:lpstr>
      <vt:lpstr>Interaction between Qiskit Metal and HFSS (Hands-on + Demo)</vt:lpstr>
      <vt:lpstr>Analysis of an Existing HFSS Structure</vt:lpstr>
      <vt:lpstr>Recap</vt:lpstr>
      <vt:lpstr>How to study in a short time?</vt:lpstr>
      <vt:lpstr>Introduction to Quantum Computing From a Layperson to a Programmer in 30 Steps  (2nd Edition with 200+ questions and answers and links to teaching videos)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SISPAD 2019 PowerPoint Presentation Template</dc:title>
  <dc:creator>Pierpaolo Palestri</dc:creator>
  <cp:lastModifiedBy>Hiu Yung Wong</cp:lastModifiedBy>
  <cp:revision>1143</cp:revision>
  <cp:lastPrinted>2023-02-19T18:29:28Z</cp:lastPrinted>
  <dcterms:created xsi:type="dcterms:W3CDTF">2019-08-19T11:57:49Z</dcterms:created>
  <dcterms:modified xsi:type="dcterms:W3CDTF">2023-09-09T20:25:07Z</dcterms:modified>
</cp:coreProperties>
</file>